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62" r:id="rId3"/>
  </p:sldMasterIdLst>
  <p:notesMasterIdLst>
    <p:notesMasterId r:id="rId104"/>
  </p:notesMasterIdLst>
  <p:handoutMasterIdLst>
    <p:handoutMasterId r:id="rId105"/>
  </p:handoutMasterIdLst>
  <p:sldIdLst>
    <p:sldId id="708" r:id="rId4"/>
    <p:sldId id="263" r:id="rId5"/>
    <p:sldId id="379" r:id="rId6"/>
    <p:sldId id="430" r:id="rId7"/>
    <p:sldId id="644" r:id="rId8"/>
    <p:sldId id="655" r:id="rId9"/>
    <p:sldId id="656" r:id="rId10"/>
    <p:sldId id="710" r:id="rId11"/>
    <p:sldId id="817" r:id="rId12"/>
    <p:sldId id="818" r:id="rId13"/>
    <p:sldId id="808" r:id="rId14"/>
    <p:sldId id="809" r:id="rId15"/>
    <p:sldId id="810" r:id="rId16"/>
    <p:sldId id="811" r:id="rId17"/>
    <p:sldId id="805" r:id="rId18"/>
    <p:sldId id="806" r:id="rId19"/>
    <p:sldId id="807" r:id="rId20"/>
    <p:sldId id="446" r:id="rId21"/>
    <p:sldId id="447" r:id="rId22"/>
    <p:sldId id="448" r:id="rId23"/>
    <p:sldId id="449" r:id="rId24"/>
    <p:sldId id="801" r:id="rId25"/>
    <p:sldId id="552" r:id="rId26"/>
    <p:sldId id="548" r:id="rId27"/>
    <p:sldId id="544" r:id="rId28"/>
    <p:sldId id="551" r:id="rId29"/>
    <p:sldId id="545" r:id="rId30"/>
    <p:sldId id="553" r:id="rId31"/>
    <p:sldId id="549" r:id="rId32"/>
    <p:sldId id="554" r:id="rId33"/>
    <p:sldId id="550" r:id="rId34"/>
    <p:sldId id="452" r:id="rId35"/>
    <p:sldId id="555" r:id="rId36"/>
    <p:sldId id="461" r:id="rId37"/>
    <p:sldId id="497" r:id="rId38"/>
    <p:sldId id="713" r:id="rId39"/>
    <p:sldId id="717" r:id="rId40"/>
    <p:sldId id="719" r:id="rId41"/>
    <p:sldId id="720" r:id="rId42"/>
    <p:sldId id="721" r:id="rId43"/>
    <p:sldId id="722" r:id="rId44"/>
    <p:sldId id="723" r:id="rId45"/>
    <p:sldId id="499" r:id="rId46"/>
    <p:sldId id="500" r:id="rId47"/>
    <p:sldId id="502" r:id="rId48"/>
    <p:sldId id="504" r:id="rId49"/>
    <p:sldId id="725" r:id="rId50"/>
    <p:sldId id="726" r:id="rId51"/>
    <p:sldId id="727" r:id="rId52"/>
    <p:sldId id="728" r:id="rId53"/>
    <p:sldId id="729" r:id="rId54"/>
    <p:sldId id="730" r:id="rId55"/>
    <p:sldId id="731" r:id="rId56"/>
    <p:sldId id="732" r:id="rId57"/>
    <p:sldId id="733" r:id="rId58"/>
    <p:sldId id="734" r:id="rId59"/>
    <p:sldId id="735" r:id="rId60"/>
    <p:sldId id="736" r:id="rId61"/>
    <p:sldId id="737" r:id="rId62"/>
    <p:sldId id="738" r:id="rId63"/>
    <p:sldId id="739" r:id="rId64"/>
    <p:sldId id="740" r:id="rId65"/>
    <p:sldId id="741" r:id="rId66"/>
    <p:sldId id="743" r:id="rId67"/>
    <p:sldId id="812" r:id="rId68"/>
    <p:sldId id="745" r:id="rId69"/>
    <p:sldId id="746" r:id="rId70"/>
    <p:sldId id="747" r:id="rId71"/>
    <p:sldId id="748" r:id="rId72"/>
    <p:sldId id="751" r:id="rId73"/>
    <p:sldId id="752" r:id="rId74"/>
    <p:sldId id="753" r:id="rId75"/>
    <p:sldId id="755" r:id="rId76"/>
    <p:sldId id="756" r:id="rId77"/>
    <p:sldId id="757" r:id="rId78"/>
    <p:sldId id="758" r:id="rId79"/>
    <p:sldId id="759" r:id="rId80"/>
    <p:sldId id="760" r:id="rId81"/>
    <p:sldId id="763" r:id="rId82"/>
    <p:sldId id="764" r:id="rId83"/>
    <p:sldId id="765" r:id="rId84"/>
    <p:sldId id="766" r:id="rId85"/>
    <p:sldId id="767" r:id="rId86"/>
    <p:sldId id="768" r:id="rId87"/>
    <p:sldId id="769" r:id="rId88"/>
    <p:sldId id="770" r:id="rId89"/>
    <p:sldId id="783" r:id="rId90"/>
    <p:sldId id="784" r:id="rId91"/>
    <p:sldId id="785" r:id="rId92"/>
    <p:sldId id="786" r:id="rId93"/>
    <p:sldId id="787" r:id="rId94"/>
    <p:sldId id="788" r:id="rId95"/>
    <p:sldId id="789" r:id="rId96"/>
    <p:sldId id="797" r:id="rId97"/>
    <p:sldId id="798" r:id="rId98"/>
    <p:sldId id="799" r:id="rId99"/>
    <p:sldId id="800" r:id="rId100"/>
    <p:sldId id="813" r:id="rId101"/>
    <p:sldId id="814" r:id="rId102"/>
    <p:sldId id="803" r:id="rId103"/>
  </p:sldIdLst>
  <p:sldSz cx="9144000" cy="6858000" type="screen4x3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006600"/>
    <a:srgbClr val="0000FF"/>
    <a:srgbClr val="B4A278"/>
    <a:srgbClr val="BDA185"/>
    <a:srgbClr val="FFFF99"/>
    <a:srgbClr val="FFFFCC"/>
    <a:srgbClr val="005400"/>
    <a:srgbClr val="00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718" autoAdjust="0"/>
    <p:restoredTop sz="94737" autoAdjust="0"/>
  </p:normalViewPr>
  <p:slideViewPr>
    <p:cSldViewPr>
      <p:cViewPr varScale="1">
        <p:scale>
          <a:sx n="106" d="100"/>
          <a:sy n="106" d="100"/>
        </p:scale>
        <p:origin x="196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0D029-D0FA-49E8-BBFA-B7D7BA53C79B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D50BD-6E5B-4E22-AD84-092B0FC58C4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407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FF6DA-66CC-43C3-8E54-09930D70C73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85CE4-1F14-4E1A-AE44-03A129D063E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247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0" y="233923"/>
            <a:ext cx="2374900" cy="215900"/>
            <a:chOff x="0" y="426"/>
            <a:chExt cx="1182" cy="201"/>
          </a:xfrm>
          <a:solidFill>
            <a:srgbClr val="003399"/>
          </a:solidFill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0" y="426"/>
              <a:ext cx="479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" y="0"/>
                </a:cxn>
                <a:cxn ang="0">
                  <a:pos x="422" y="200"/>
                </a:cxn>
                <a:cxn ang="0">
                  <a:pos x="0" y="200"/>
                </a:cxn>
                <a:cxn ang="0">
                  <a:pos x="0" y="0"/>
                </a:cxn>
              </a:cxnLst>
              <a:rect l="0" t="0" r="r" b="b"/>
              <a:pathLst>
                <a:path w="479" h="201">
                  <a:moveTo>
                    <a:pt x="0" y="0"/>
                  </a:moveTo>
                  <a:lnTo>
                    <a:pt x="478" y="0"/>
                  </a:lnTo>
                  <a:lnTo>
                    <a:pt x="422" y="200"/>
                  </a:lnTo>
                  <a:lnTo>
                    <a:pt x="0" y="200"/>
                  </a:lnTo>
                  <a:lnTo>
                    <a:pt x="0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57" y="426"/>
              <a:ext cx="282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225" y="200"/>
                </a:cxn>
                <a:cxn ang="0">
                  <a:pos x="281" y="0"/>
                </a:cxn>
                <a:cxn ang="0">
                  <a:pos x="56" y="0"/>
                </a:cxn>
              </a:cxnLst>
              <a:rect l="0" t="0" r="r" b="b"/>
              <a:pathLst>
                <a:path w="282" h="201">
                  <a:moveTo>
                    <a:pt x="56" y="0"/>
                  </a:moveTo>
                  <a:lnTo>
                    <a:pt x="0" y="200"/>
                  </a:lnTo>
                  <a:lnTo>
                    <a:pt x="225" y="200"/>
                  </a:lnTo>
                  <a:lnTo>
                    <a:pt x="281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713" y="426"/>
              <a:ext cx="226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69" y="200"/>
                </a:cxn>
                <a:cxn ang="0">
                  <a:pos x="225" y="0"/>
                </a:cxn>
                <a:cxn ang="0">
                  <a:pos x="56" y="0"/>
                </a:cxn>
              </a:cxnLst>
              <a:rect l="0" t="0" r="r" b="b"/>
              <a:pathLst>
                <a:path w="226" h="201">
                  <a:moveTo>
                    <a:pt x="56" y="0"/>
                  </a:moveTo>
                  <a:lnTo>
                    <a:pt x="0" y="200"/>
                  </a:lnTo>
                  <a:lnTo>
                    <a:pt x="169" y="200"/>
                  </a:lnTo>
                  <a:lnTo>
                    <a:pt x="225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910" y="426"/>
              <a:ext cx="170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13" y="200"/>
                </a:cxn>
                <a:cxn ang="0">
                  <a:pos x="169" y="0"/>
                </a:cxn>
                <a:cxn ang="0">
                  <a:pos x="56" y="0"/>
                </a:cxn>
              </a:cxnLst>
              <a:rect l="0" t="0" r="r" b="b"/>
              <a:pathLst>
                <a:path w="170" h="201">
                  <a:moveTo>
                    <a:pt x="56" y="0"/>
                  </a:moveTo>
                  <a:lnTo>
                    <a:pt x="0" y="200"/>
                  </a:lnTo>
                  <a:lnTo>
                    <a:pt x="113" y="200"/>
                  </a:lnTo>
                  <a:lnTo>
                    <a:pt x="169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041" y="426"/>
              <a:ext cx="113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56" y="200"/>
                </a:cxn>
                <a:cxn ang="0">
                  <a:pos x="112" y="0"/>
                </a:cxn>
                <a:cxn ang="0">
                  <a:pos x="56" y="0"/>
                </a:cxn>
              </a:cxnLst>
              <a:rect l="0" t="0" r="r" b="b"/>
              <a:pathLst>
                <a:path w="113" h="201">
                  <a:moveTo>
                    <a:pt x="56" y="0"/>
                  </a:moveTo>
                  <a:lnTo>
                    <a:pt x="0" y="200"/>
                  </a:lnTo>
                  <a:lnTo>
                    <a:pt x="56" y="200"/>
                  </a:lnTo>
                  <a:lnTo>
                    <a:pt x="112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107" y="426"/>
              <a:ext cx="75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8" y="200"/>
                </a:cxn>
                <a:cxn ang="0">
                  <a:pos x="74" y="0"/>
                </a:cxn>
                <a:cxn ang="0">
                  <a:pos x="56" y="0"/>
                </a:cxn>
              </a:cxnLst>
              <a:rect l="0" t="0" r="r" b="b"/>
              <a:pathLst>
                <a:path w="75" h="201">
                  <a:moveTo>
                    <a:pt x="56" y="0"/>
                  </a:moveTo>
                  <a:lnTo>
                    <a:pt x="0" y="200"/>
                  </a:lnTo>
                  <a:lnTo>
                    <a:pt x="18" y="200"/>
                  </a:lnTo>
                  <a:lnTo>
                    <a:pt x="74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4" name="Freeform 17"/>
          <p:cNvSpPr>
            <a:spLocks/>
          </p:cNvSpPr>
          <p:nvPr userDrawn="1"/>
        </p:nvSpPr>
        <p:spPr bwMode="auto">
          <a:xfrm>
            <a:off x="1931988" y="6511925"/>
            <a:ext cx="7212012" cy="79375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5287" y="48"/>
              </a:cxn>
              <a:cxn ang="0">
                <a:pos x="5287" y="0"/>
              </a:cxn>
              <a:cxn ang="0">
                <a:pos x="14" y="0"/>
              </a:cxn>
              <a:cxn ang="0">
                <a:pos x="0" y="48"/>
              </a:cxn>
            </a:cxnLst>
            <a:rect l="0" t="0" r="r" b="b"/>
            <a:pathLst>
              <a:path w="5288" h="49">
                <a:moveTo>
                  <a:pt x="0" y="48"/>
                </a:moveTo>
                <a:lnTo>
                  <a:pt x="5287" y="48"/>
                </a:lnTo>
                <a:lnTo>
                  <a:pt x="5287" y="0"/>
                </a:lnTo>
                <a:lnTo>
                  <a:pt x="14" y="0"/>
                </a:lnTo>
                <a:lnTo>
                  <a:pt x="0" y="48"/>
                </a:lnTo>
              </a:path>
            </a:pathLst>
          </a:custGeom>
          <a:solidFill>
            <a:srgbClr val="00339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 userDrawn="1"/>
        </p:nvSpPr>
        <p:spPr bwMode="auto">
          <a:xfrm>
            <a:off x="2484438" y="52154"/>
            <a:ext cx="65516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FUERZA LOGÍSTICA OPERATIVA</a:t>
            </a:r>
          </a:p>
        </p:txBody>
      </p:sp>
      <p:pic>
        <p:nvPicPr>
          <p:cNvPr id="16" name="15 Imagen" descr="ESCUDO FLO CON LEM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568" y="26787"/>
            <a:ext cx="504000" cy="6301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85F5-881F-4BC9-B344-FDE48C2A810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6FB0-444F-41AC-8A6A-90241893C4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85F5-881F-4BC9-B344-FDE48C2A810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6FB0-444F-41AC-8A6A-90241893C4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85F5-881F-4BC9-B344-FDE48C2A810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6FB0-444F-41AC-8A6A-90241893C4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0" y="260710"/>
            <a:ext cx="2374900" cy="215900"/>
            <a:chOff x="0" y="426"/>
            <a:chExt cx="1182" cy="201"/>
          </a:xfrm>
          <a:solidFill>
            <a:srgbClr val="003399"/>
          </a:solidFill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0" y="426"/>
              <a:ext cx="479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" y="0"/>
                </a:cxn>
                <a:cxn ang="0">
                  <a:pos x="422" y="200"/>
                </a:cxn>
                <a:cxn ang="0">
                  <a:pos x="0" y="200"/>
                </a:cxn>
                <a:cxn ang="0">
                  <a:pos x="0" y="0"/>
                </a:cxn>
              </a:cxnLst>
              <a:rect l="0" t="0" r="r" b="b"/>
              <a:pathLst>
                <a:path w="479" h="201">
                  <a:moveTo>
                    <a:pt x="0" y="0"/>
                  </a:moveTo>
                  <a:lnTo>
                    <a:pt x="478" y="0"/>
                  </a:lnTo>
                  <a:lnTo>
                    <a:pt x="422" y="200"/>
                  </a:lnTo>
                  <a:lnTo>
                    <a:pt x="0" y="200"/>
                  </a:lnTo>
                  <a:lnTo>
                    <a:pt x="0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57" y="426"/>
              <a:ext cx="282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225" y="200"/>
                </a:cxn>
                <a:cxn ang="0">
                  <a:pos x="281" y="0"/>
                </a:cxn>
                <a:cxn ang="0">
                  <a:pos x="56" y="0"/>
                </a:cxn>
              </a:cxnLst>
              <a:rect l="0" t="0" r="r" b="b"/>
              <a:pathLst>
                <a:path w="282" h="201">
                  <a:moveTo>
                    <a:pt x="56" y="0"/>
                  </a:moveTo>
                  <a:lnTo>
                    <a:pt x="0" y="200"/>
                  </a:lnTo>
                  <a:lnTo>
                    <a:pt x="225" y="200"/>
                  </a:lnTo>
                  <a:lnTo>
                    <a:pt x="281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713" y="426"/>
              <a:ext cx="226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69" y="200"/>
                </a:cxn>
                <a:cxn ang="0">
                  <a:pos x="225" y="0"/>
                </a:cxn>
                <a:cxn ang="0">
                  <a:pos x="56" y="0"/>
                </a:cxn>
              </a:cxnLst>
              <a:rect l="0" t="0" r="r" b="b"/>
              <a:pathLst>
                <a:path w="226" h="201">
                  <a:moveTo>
                    <a:pt x="56" y="0"/>
                  </a:moveTo>
                  <a:lnTo>
                    <a:pt x="0" y="200"/>
                  </a:lnTo>
                  <a:lnTo>
                    <a:pt x="169" y="200"/>
                  </a:lnTo>
                  <a:lnTo>
                    <a:pt x="225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910" y="426"/>
              <a:ext cx="170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13" y="200"/>
                </a:cxn>
                <a:cxn ang="0">
                  <a:pos x="169" y="0"/>
                </a:cxn>
                <a:cxn ang="0">
                  <a:pos x="56" y="0"/>
                </a:cxn>
              </a:cxnLst>
              <a:rect l="0" t="0" r="r" b="b"/>
              <a:pathLst>
                <a:path w="170" h="201">
                  <a:moveTo>
                    <a:pt x="56" y="0"/>
                  </a:moveTo>
                  <a:lnTo>
                    <a:pt x="0" y="200"/>
                  </a:lnTo>
                  <a:lnTo>
                    <a:pt x="113" y="200"/>
                  </a:lnTo>
                  <a:lnTo>
                    <a:pt x="169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041" y="426"/>
              <a:ext cx="113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56" y="200"/>
                </a:cxn>
                <a:cxn ang="0">
                  <a:pos x="112" y="0"/>
                </a:cxn>
                <a:cxn ang="0">
                  <a:pos x="56" y="0"/>
                </a:cxn>
              </a:cxnLst>
              <a:rect l="0" t="0" r="r" b="b"/>
              <a:pathLst>
                <a:path w="113" h="201">
                  <a:moveTo>
                    <a:pt x="56" y="0"/>
                  </a:moveTo>
                  <a:lnTo>
                    <a:pt x="0" y="200"/>
                  </a:lnTo>
                  <a:lnTo>
                    <a:pt x="56" y="200"/>
                  </a:lnTo>
                  <a:lnTo>
                    <a:pt x="112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107" y="426"/>
              <a:ext cx="75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8" y="200"/>
                </a:cxn>
                <a:cxn ang="0">
                  <a:pos x="74" y="0"/>
                </a:cxn>
                <a:cxn ang="0">
                  <a:pos x="56" y="0"/>
                </a:cxn>
              </a:cxnLst>
              <a:rect l="0" t="0" r="r" b="b"/>
              <a:pathLst>
                <a:path w="75" h="201">
                  <a:moveTo>
                    <a:pt x="56" y="0"/>
                  </a:moveTo>
                  <a:lnTo>
                    <a:pt x="0" y="200"/>
                  </a:lnTo>
                  <a:lnTo>
                    <a:pt x="18" y="200"/>
                  </a:lnTo>
                  <a:lnTo>
                    <a:pt x="74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4" name="Freeform 17"/>
          <p:cNvSpPr>
            <a:spLocks/>
          </p:cNvSpPr>
          <p:nvPr userDrawn="1"/>
        </p:nvSpPr>
        <p:spPr bwMode="auto">
          <a:xfrm>
            <a:off x="1931988" y="6511925"/>
            <a:ext cx="7212012" cy="79375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5287" y="48"/>
              </a:cxn>
              <a:cxn ang="0">
                <a:pos x="5287" y="0"/>
              </a:cxn>
              <a:cxn ang="0">
                <a:pos x="14" y="0"/>
              </a:cxn>
              <a:cxn ang="0">
                <a:pos x="0" y="48"/>
              </a:cxn>
            </a:cxnLst>
            <a:rect l="0" t="0" r="r" b="b"/>
            <a:pathLst>
              <a:path w="5288" h="49">
                <a:moveTo>
                  <a:pt x="0" y="48"/>
                </a:moveTo>
                <a:lnTo>
                  <a:pt x="5287" y="48"/>
                </a:lnTo>
                <a:lnTo>
                  <a:pt x="5287" y="0"/>
                </a:lnTo>
                <a:lnTo>
                  <a:pt x="14" y="0"/>
                </a:lnTo>
                <a:lnTo>
                  <a:pt x="0" y="48"/>
                </a:lnTo>
              </a:path>
            </a:pathLst>
          </a:custGeom>
          <a:solidFill>
            <a:srgbClr val="00339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 userDrawn="1"/>
        </p:nvSpPr>
        <p:spPr bwMode="auto">
          <a:xfrm>
            <a:off x="2484438" y="78941"/>
            <a:ext cx="65516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FUERZA LOGÍSTICA OPERATIVA</a:t>
            </a:r>
          </a:p>
        </p:txBody>
      </p:sp>
      <p:pic>
        <p:nvPicPr>
          <p:cNvPr id="17" name="16 Imagen" descr="ESCUDO FLO CON LEM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568" y="53574"/>
            <a:ext cx="504000" cy="6301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85F5-881F-4BC9-B344-FDE48C2A810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6FB0-444F-41AC-8A6A-90241893C4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85F5-881F-4BC9-B344-FDE48C2A810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6FB0-444F-41AC-8A6A-90241893C4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85F5-881F-4BC9-B344-FDE48C2A810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6FB0-444F-41AC-8A6A-90241893C4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0" y="188913"/>
            <a:ext cx="2374900" cy="215900"/>
            <a:chOff x="0" y="426"/>
            <a:chExt cx="1182" cy="201"/>
          </a:xfrm>
          <a:solidFill>
            <a:srgbClr val="003399"/>
          </a:solidFill>
        </p:grpSpPr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0" y="426"/>
              <a:ext cx="479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" y="0"/>
                </a:cxn>
                <a:cxn ang="0">
                  <a:pos x="422" y="200"/>
                </a:cxn>
                <a:cxn ang="0">
                  <a:pos x="0" y="200"/>
                </a:cxn>
                <a:cxn ang="0">
                  <a:pos x="0" y="0"/>
                </a:cxn>
              </a:cxnLst>
              <a:rect l="0" t="0" r="r" b="b"/>
              <a:pathLst>
                <a:path w="479" h="201">
                  <a:moveTo>
                    <a:pt x="0" y="0"/>
                  </a:moveTo>
                  <a:lnTo>
                    <a:pt x="478" y="0"/>
                  </a:lnTo>
                  <a:lnTo>
                    <a:pt x="422" y="200"/>
                  </a:lnTo>
                  <a:lnTo>
                    <a:pt x="0" y="200"/>
                  </a:lnTo>
                  <a:lnTo>
                    <a:pt x="0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57" y="426"/>
              <a:ext cx="282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225" y="200"/>
                </a:cxn>
                <a:cxn ang="0">
                  <a:pos x="281" y="0"/>
                </a:cxn>
                <a:cxn ang="0">
                  <a:pos x="56" y="0"/>
                </a:cxn>
              </a:cxnLst>
              <a:rect l="0" t="0" r="r" b="b"/>
              <a:pathLst>
                <a:path w="282" h="201">
                  <a:moveTo>
                    <a:pt x="56" y="0"/>
                  </a:moveTo>
                  <a:lnTo>
                    <a:pt x="0" y="200"/>
                  </a:lnTo>
                  <a:lnTo>
                    <a:pt x="225" y="200"/>
                  </a:lnTo>
                  <a:lnTo>
                    <a:pt x="281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713" y="426"/>
              <a:ext cx="226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69" y="200"/>
                </a:cxn>
                <a:cxn ang="0">
                  <a:pos x="225" y="0"/>
                </a:cxn>
                <a:cxn ang="0">
                  <a:pos x="56" y="0"/>
                </a:cxn>
              </a:cxnLst>
              <a:rect l="0" t="0" r="r" b="b"/>
              <a:pathLst>
                <a:path w="226" h="201">
                  <a:moveTo>
                    <a:pt x="56" y="0"/>
                  </a:moveTo>
                  <a:lnTo>
                    <a:pt x="0" y="200"/>
                  </a:lnTo>
                  <a:lnTo>
                    <a:pt x="169" y="200"/>
                  </a:lnTo>
                  <a:lnTo>
                    <a:pt x="225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910" y="426"/>
              <a:ext cx="170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13" y="200"/>
                </a:cxn>
                <a:cxn ang="0">
                  <a:pos x="169" y="0"/>
                </a:cxn>
                <a:cxn ang="0">
                  <a:pos x="56" y="0"/>
                </a:cxn>
              </a:cxnLst>
              <a:rect l="0" t="0" r="r" b="b"/>
              <a:pathLst>
                <a:path w="170" h="201">
                  <a:moveTo>
                    <a:pt x="56" y="0"/>
                  </a:moveTo>
                  <a:lnTo>
                    <a:pt x="0" y="200"/>
                  </a:lnTo>
                  <a:lnTo>
                    <a:pt x="113" y="200"/>
                  </a:lnTo>
                  <a:lnTo>
                    <a:pt x="169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041" y="426"/>
              <a:ext cx="113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56" y="200"/>
                </a:cxn>
                <a:cxn ang="0">
                  <a:pos x="112" y="0"/>
                </a:cxn>
                <a:cxn ang="0">
                  <a:pos x="56" y="0"/>
                </a:cxn>
              </a:cxnLst>
              <a:rect l="0" t="0" r="r" b="b"/>
              <a:pathLst>
                <a:path w="113" h="201">
                  <a:moveTo>
                    <a:pt x="56" y="0"/>
                  </a:moveTo>
                  <a:lnTo>
                    <a:pt x="0" y="200"/>
                  </a:lnTo>
                  <a:lnTo>
                    <a:pt x="56" y="200"/>
                  </a:lnTo>
                  <a:lnTo>
                    <a:pt x="112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1107" y="426"/>
              <a:ext cx="75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8" y="200"/>
                </a:cxn>
                <a:cxn ang="0">
                  <a:pos x="74" y="0"/>
                </a:cxn>
                <a:cxn ang="0">
                  <a:pos x="56" y="0"/>
                </a:cxn>
              </a:cxnLst>
              <a:rect l="0" t="0" r="r" b="b"/>
              <a:pathLst>
                <a:path w="75" h="201">
                  <a:moveTo>
                    <a:pt x="56" y="0"/>
                  </a:moveTo>
                  <a:lnTo>
                    <a:pt x="0" y="200"/>
                  </a:lnTo>
                  <a:lnTo>
                    <a:pt x="18" y="200"/>
                  </a:lnTo>
                  <a:lnTo>
                    <a:pt x="74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3" name="Freeform 17"/>
          <p:cNvSpPr>
            <a:spLocks/>
          </p:cNvSpPr>
          <p:nvPr userDrawn="1"/>
        </p:nvSpPr>
        <p:spPr bwMode="auto">
          <a:xfrm>
            <a:off x="1931988" y="6511925"/>
            <a:ext cx="7212012" cy="79375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5287" y="48"/>
              </a:cxn>
              <a:cxn ang="0">
                <a:pos x="5287" y="0"/>
              </a:cxn>
              <a:cxn ang="0">
                <a:pos x="14" y="0"/>
              </a:cxn>
              <a:cxn ang="0">
                <a:pos x="0" y="48"/>
              </a:cxn>
            </a:cxnLst>
            <a:rect l="0" t="0" r="r" b="b"/>
            <a:pathLst>
              <a:path w="5288" h="49">
                <a:moveTo>
                  <a:pt x="0" y="48"/>
                </a:moveTo>
                <a:lnTo>
                  <a:pt x="5287" y="48"/>
                </a:lnTo>
                <a:lnTo>
                  <a:pt x="5287" y="0"/>
                </a:lnTo>
                <a:lnTo>
                  <a:pt x="14" y="0"/>
                </a:lnTo>
                <a:lnTo>
                  <a:pt x="0" y="48"/>
                </a:lnTo>
              </a:path>
            </a:pathLst>
          </a:custGeom>
          <a:solidFill>
            <a:srgbClr val="00339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 userDrawn="1"/>
        </p:nvSpPr>
        <p:spPr bwMode="auto">
          <a:xfrm>
            <a:off x="2484438" y="0"/>
            <a:ext cx="65516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FUERZA LOGÍSTICA OPERATIVA</a:t>
            </a:r>
          </a:p>
        </p:txBody>
      </p:sp>
      <p:grpSp>
        <p:nvGrpSpPr>
          <p:cNvPr id="15" name="Group 76"/>
          <p:cNvGrpSpPr>
            <a:grpSpLocks noChangeAspect="1"/>
          </p:cNvGrpSpPr>
          <p:nvPr userDrawn="1"/>
        </p:nvGrpSpPr>
        <p:grpSpPr bwMode="auto">
          <a:xfrm>
            <a:off x="608013" y="3175"/>
            <a:ext cx="579437" cy="647700"/>
            <a:chOff x="554" y="882"/>
            <a:chExt cx="1671" cy="2031"/>
          </a:xfrm>
        </p:grpSpPr>
        <p:pic>
          <p:nvPicPr>
            <p:cNvPr id="16" name="Picture 77" descr="FUSIL INFERIOR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3" y="2288"/>
              <a:ext cx="442" cy="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8" descr="ANTORCHA INFERIOR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8" y="2349"/>
              <a:ext cx="395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9" descr="CGFLO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23" y="1415"/>
              <a:ext cx="901" cy="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80" descr="ANTORCHA SUPERIOR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4" y="960"/>
              <a:ext cx="459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81" descr="CORONA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51" y="882"/>
              <a:ext cx="845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2" descr="FUSIL SUPERIOR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57" y="1011"/>
              <a:ext cx="468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0" y="188913"/>
            <a:ext cx="2374900" cy="215900"/>
            <a:chOff x="0" y="426"/>
            <a:chExt cx="1182" cy="201"/>
          </a:xfrm>
          <a:solidFill>
            <a:srgbClr val="003399"/>
          </a:solidFill>
        </p:grpSpPr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0" y="426"/>
              <a:ext cx="479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" y="0"/>
                </a:cxn>
                <a:cxn ang="0">
                  <a:pos x="422" y="200"/>
                </a:cxn>
                <a:cxn ang="0">
                  <a:pos x="0" y="200"/>
                </a:cxn>
                <a:cxn ang="0">
                  <a:pos x="0" y="0"/>
                </a:cxn>
              </a:cxnLst>
              <a:rect l="0" t="0" r="r" b="b"/>
              <a:pathLst>
                <a:path w="479" h="201">
                  <a:moveTo>
                    <a:pt x="0" y="0"/>
                  </a:moveTo>
                  <a:lnTo>
                    <a:pt x="478" y="0"/>
                  </a:lnTo>
                  <a:lnTo>
                    <a:pt x="422" y="200"/>
                  </a:lnTo>
                  <a:lnTo>
                    <a:pt x="0" y="200"/>
                  </a:lnTo>
                  <a:lnTo>
                    <a:pt x="0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57" y="426"/>
              <a:ext cx="282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225" y="200"/>
                </a:cxn>
                <a:cxn ang="0">
                  <a:pos x="281" y="0"/>
                </a:cxn>
                <a:cxn ang="0">
                  <a:pos x="56" y="0"/>
                </a:cxn>
              </a:cxnLst>
              <a:rect l="0" t="0" r="r" b="b"/>
              <a:pathLst>
                <a:path w="282" h="201">
                  <a:moveTo>
                    <a:pt x="56" y="0"/>
                  </a:moveTo>
                  <a:lnTo>
                    <a:pt x="0" y="200"/>
                  </a:lnTo>
                  <a:lnTo>
                    <a:pt x="225" y="200"/>
                  </a:lnTo>
                  <a:lnTo>
                    <a:pt x="281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713" y="426"/>
              <a:ext cx="226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69" y="200"/>
                </a:cxn>
                <a:cxn ang="0">
                  <a:pos x="225" y="0"/>
                </a:cxn>
                <a:cxn ang="0">
                  <a:pos x="56" y="0"/>
                </a:cxn>
              </a:cxnLst>
              <a:rect l="0" t="0" r="r" b="b"/>
              <a:pathLst>
                <a:path w="226" h="201">
                  <a:moveTo>
                    <a:pt x="56" y="0"/>
                  </a:moveTo>
                  <a:lnTo>
                    <a:pt x="0" y="200"/>
                  </a:lnTo>
                  <a:lnTo>
                    <a:pt x="169" y="200"/>
                  </a:lnTo>
                  <a:lnTo>
                    <a:pt x="225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910" y="426"/>
              <a:ext cx="170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13" y="200"/>
                </a:cxn>
                <a:cxn ang="0">
                  <a:pos x="169" y="0"/>
                </a:cxn>
                <a:cxn ang="0">
                  <a:pos x="56" y="0"/>
                </a:cxn>
              </a:cxnLst>
              <a:rect l="0" t="0" r="r" b="b"/>
              <a:pathLst>
                <a:path w="170" h="201">
                  <a:moveTo>
                    <a:pt x="56" y="0"/>
                  </a:moveTo>
                  <a:lnTo>
                    <a:pt x="0" y="200"/>
                  </a:lnTo>
                  <a:lnTo>
                    <a:pt x="113" y="200"/>
                  </a:lnTo>
                  <a:lnTo>
                    <a:pt x="169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1041" y="426"/>
              <a:ext cx="113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56" y="200"/>
                </a:cxn>
                <a:cxn ang="0">
                  <a:pos x="112" y="0"/>
                </a:cxn>
                <a:cxn ang="0">
                  <a:pos x="56" y="0"/>
                </a:cxn>
              </a:cxnLst>
              <a:rect l="0" t="0" r="r" b="b"/>
              <a:pathLst>
                <a:path w="113" h="201">
                  <a:moveTo>
                    <a:pt x="56" y="0"/>
                  </a:moveTo>
                  <a:lnTo>
                    <a:pt x="0" y="200"/>
                  </a:lnTo>
                  <a:lnTo>
                    <a:pt x="56" y="200"/>
                  </a:lnTo>
                  <a:lnTo>
                    <a:pt x="112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1107" y="426"/>
              <a:ext cx="75" cy="20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00"/>
                </a:cxn>
                <a:cxn ang="0">
                  <a:pos x="18" y="200"/>
                </a:cxn>
                <a:cxn ang="0">
                  <a:pos x="74" y="0"/>
                </a:cxn>
                <a:cxn ang="0">
                  <a:pos x="56" y="0"/>
                </a:cxn>
              </a:cxnLst>
              <a:rect l="0" t="0" r="r" b="b"/>
              <a:pathLst>
                <a:path w="75" h="201">
                  <a:moveTo>
                    <a:pt x="56" y="0"/>
                  </a:moveTo>
                  <a:lnTo>
                    <a:pt x="0" y="200"/>
                  </a:lnTo>
                  <a:lnTo>
                    <a:pt x="18" y="200"/>
                  </a:lnTo>
                  <a:lnTo>
                    <a:pt x="74" y="0"/>
                  </a:lnTo>
                  <a:lnTo>
                    <a:pt x="56" y="0"/>
                  </a:lnTo>
                </a:path>
              </a:pathLst>
            </a:custGeom>
            <a:grpFill/>
            <a:ln w="12700" cap="rnd" cmpd="sng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kern="120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2" name="Freeform 17"/>
          <p:cNvSpPr>
            <a:spLocks/>
          </p:cNvSpPr>
          <p:nvPr userDrawn="1"/>
        </p:nvSpPr>
        <p:spPr bwMode="auto">
          <a:xfrm>
            <a:off x="1931988" y="6511925"/>
            <a:ext cx="7212012" cy="79375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5287" y="48"/>
              </a:cxn>
              <a:cxn ang="0">
                <a:pos x="5287" y="0"/>
              </a:cxn>
              <a:cxn ang="0">
                <a:pos x="14" y="0"/>
              </a:cxn>
              <a:cxn ang="0">
                <a:pos x="0" y="48"/>
              </a:cxn>
            </a:cxnLst>
            <a:rect l="0" t="0" r="r" b="b"/>
            <a:pathLst>
              <a:path w="5288" h="49">
                <a:moveTo>
                  <a:pt x="0" y="48"/>
                </a:moveTo>
                <a:lnTo>
                  <a:pt x="5287" y="48"/>
                </a:lnTo>
                <a:lnTo>
                  <a:pt x="5287" y="0"/>
                </a:lnTo>
                <a:lnTo>
                  <a:pt x="14" y="0"/>
                </a:lnTo>
                <a:lnTo>
                  <a:pt x="0" y="48"/>
                </a:lnTo>
              </a:path>
            </a:pathLst>
          </a:custGeom>
          <a:solidFill>
            <a:srgbClr val="00339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 userDrawn="1"/>
        </p:nvSpPr>
        <p:spPr bwMode="auto">
          <a:xfrm>
            <a:off x="2484438" y="0"/>
            <a:ext cx="65516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FUERZA LOGÍSTICA OPERATIVA</a:t>
            </a:r>
          </a:p>
        </p:txBody>
      </p:sp>
      <p:grpSp>
        <p:nvGrpSpPr>
          <p:cNvPr id="14" name="Group 76"/>
          <p:cNvGrpSpPr>
            <a:grpSpLocks noChangeAspect="1"/>
          </p:cNvGrpSpPr>
          <p:nvPr userDrawn="1"/>
        </p:nvGrpSpPr>
        <p:grpSpPr bwMode="auto">
          <a:xfrm>
            <a:off x="608013" y="3175"/>
            <a:ext cx="579437" cy="647700"/>
            <a:chOff x="554" y="882"/>
            <a:chExt cx="1671" cy="2031"/>
          </a:xfrm>
        </p:grpSpPr>
        <p:pic>
          <p:nvPicPr>
            <p:cNvPr id="15" name="Picture 77" descr="FUSIL INFERIOR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3" y="2288"/>
              <a:ext cx="442" cy="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78" descr="ANTORCHA INFERIOR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8" y="2349"/>
              <a:ext cx="395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9" descr="CGFLO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23" y="1415"/>
              <a:ext cx="901" cy="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80" descr="ANTORCHA SUPERIOR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4" y="960"/>
              <a:ext cx="459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81" descr="CORONA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51" y="882"/>
              <a:ext cx="845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82" descr="FUSIL SUPERIOR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57" y="1011"/>
              <a:ext cx="468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85F5-881F-4BC9-B344-FDE48C2A810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6FB0-444F-41AC-8A6A-90241893C4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85F5-881F-4BC9-B344-FDE48C2A810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6FB0-444F-41AC-8A6A-90241893C4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85F5-881F-4BC9-B344-FDE48C2A810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26FB0-444F-41AC-8A6A-90241893C4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4CEDC-CF58-48C7-B6AC-A099CDB88C15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6F996-A498-4B17-8D64-1C71A33433B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65370-FA71-4F66-854F-4399872940CE}" type="datetimeFigureOut">
              <a:rPr lang="es-ES" smtClean="0"/>
              <a:pPr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FACB3-0284-4F1C-88E7-1E23AE25C7D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16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6.jpeg"/><Relationship Id="rId7" Type="http://schemas.openxmlformats.org/officeDocument/2006/relationships/image" Target="../media/image5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-73024" y="4593322"/>
            <a:ext cx="92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atin typeface="Arial" pitchFamily="34" charset="0"/>
                <a:cs typeface="Arial" pitchFamily="34" charset="0"/>
              </a:rPr>
              <a:t>PROTOCOLO MILITAR</a:t>
            </a:r>
          </a:p>
        </p:txBody>
      </p:sp>
      <p:pic>
        <p:nvPicPr>
          <p:cNvPr id="10" name="Imagen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0" y="-11824"/>
            <a:ext cx="660132" cy="8485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ustomShape 3"/>
          <p:cNvSpPr/>
          <p:nvPr/>
        </p:nvSpPr>
        <p:spPr>
          <a:xfrm>
            <a:off x="5004048" y="5805264"/>
            <a:ext cx="4031952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s-E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Coruña, </a:t>
            </a:r>
            <a:r>
              <a:rPr 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r>
              <a:rPr lang="es-E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s-E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</a:t>
            </a:r>
            <a:r>
              <a:rPr lang="es-E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octubre de 2023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4"/>
          <p:cNvSpPr/>
          <p:nvPr/>
        </p:nvSpPr>
        <p:spPr>
          <a:xfrm>
            <a:off x="0" y="5481992"/>
            <a:ext cx="914364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s-E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Tcol</a:t>
            </a:r>
            <a:r>
              <a:rPr lang="es-E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Enrique Ángel Costas Rodal	               Jefe de la Oficina de Comunicación Pública</a:t>
            </a:r>
            <a:endParaRPr lang="es-E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79712" y="44624"/>
            <a:ext cx="71647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MANDO DE APOYO A LA MANIOBRA</a:t>
            </a:r>
            <a:endParaRPr lang="es-ES" sz="36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89" y="1268760"/>
            <a:ext cx="2432247" cy="32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40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SECUENCIA GENERAL DE UN ACTO MILITAR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  <p:sp>
        <p:nvSpPr>
          <p:cNvPr id="46" name="5 CuadroTexto"/>
          <p:cNvSpPr txBox="1"/>
          <p:nvPr/>
        </p:nvSpPr>
        <p:spPr>
          <a:xfrm>
            <a:off x="539552" y="1916832"/>
            <a:ext cx="820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2000" dirty="0" smtClean="0"/>
              <a:t>Imposición de Condecoraciones.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Alocución del Mando de la Unidad.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Acto de Homenaje a los que dieron su vida por España.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Himno.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Despedida de la Bandera (cuando no desfile con la Fuerza).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Dislocación de la Fuerza.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Desfile.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Despedida de la Bandera (en el caso de que desfile con la Fuerza).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4874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-73024" y="4593322"/>
            <a:ext cx="92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atin typeface="Arial" pitchFamily="34" charset="0"/>
                <a:cs typeface="Arial" pitchFamily="34" charset="0"/>
              </a:rPr>
              <a:t>PROTOCOLO MILITAR</a:t>
            </a:r>
          </a:p>
        </p:txBody>
      </p:sp>
      <p:pic>
        <p:nvPicPr>
          <p:cNvPr id="10" name="Imagen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0" y="-11824"/>
            <a:ext cx="660132" cy="8485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ustomShape 3"/>
          <p:cNvSpPr/>
          <p:nvPr/>
        </p:nvSpPr>
        <p:spPr>
          <a:xfrm>
            <a:off x="5004048" y="5805264"/>
            <a:ext cx="4031952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s-E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Coruña, </a:t>
            </a:r>
            <a:r>
              <a:rPr 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r>
              <a:rPr lang="es-E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s-E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</a:t>
            </a:r>
            <a:r>
              <a:rPr lang="es-E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octubre de 2023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4"/>
          <p:cNvSpPr/>
          <p:nvPr/>
        </p:nvSpPr>
        <p:spPr>
          <a:xfrm>
            <a:off x="0" y="5481992"/>
            <a:ext cx="9143640" cy="3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s-E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Tcol</a:t>
            </a:r>
            <a:r>
              <a:rPr lang="es-E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Enrique Ángel Costas Rodal	               Jefe de la Oficina de Comunicación Pública</a:t>
            </a:r>
            <a:endParaRPr lang="es-E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87724" y="44624"/>
            <a:ext cx="71647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/>
              <a:t>MANDO DE APOYO A LA MANIOBRA</a:t>
            </a:r>
            <a:endParaRPr lang="es-ES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89" y="1268760"/>
            <a:ext cx="2432247" cy="32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2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REGLAMENTO DE HONORES MILITARES</a:t>
            </a:r>
          </a:p>
        </p:txBody>
      </p:sp>
      <p:sp>
        <p:nvSpPr>
          <p:cNvPr id="14" name="5 CuadroTexto"/>
          <p:cNvSpPr txBox="1"/>
          <p:nvPr/>
        </p:nvSpPr>
        <p:spPr>
          <a:xfrm>
            <a:off x="539552" y="1556792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Las </a:t>
            </a:r>
            <a:r>
              <a:rPr lang="es-ES" sz="2000" b="1" u="sng" dirty="0" smtClean="0"/>
              <a:t>Fuerzas Armadas y la Guardia Civil</a:t>
            </a:r>
            <a:r>
              <a:rPr lang="es-ES" sz="2000" b="1" dirty="0" smtClean="0"/>
              <a:t> </a:t>
            </a:r>
            <a:r>
              <a:rPr lang="es-ES" sz="2000" dirty="0" smtClean="0"/>
              <a:t>son las encargadas de rendir honores militares a la Bandera de España, al Rey y a las personalidades, autoridades y mandos militares que se determinan en el Reglamento de Honores Militares             (RD 684/2010).</a:t>
            </a:r>
            <a:endParaRPr lang="es-ES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771800" y="26369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</a:rPr>
              <a:t>GRADACIÓN DE LOS HONORES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7584" y="3068960"/>
            <a:ext cx="1584176" cy="7920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Posición </a:t>
            </a:r>
          </a:p>
          <a:p>
            <a:pPr algn="ctr"/>
            <a:r>
              <a:rPr lang="es-ES" dirty="0" smtClean="0"/>
              <a:t>de las armas</a:t>
            </a:r>
            <a:endParaRPr lang="es-ES" dirty="0"/>
          </a:p>
        </p:txBody>
      </p:sp>
      <p:sp>
        <p:nvSpPr>
          <p:cNvPr id="19" name="Rectángulo 18"/>
          <p:cNvSpPr/>
          <p:nvPr/>
        </p:nvSpPr>
        <p:spPr>
          <a:xfrm>
            <a:off x="2771800" y="3068960"/>
            <a:ext cx="1872208" cy="7920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Himno Nacional/Marcha de Infantes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788024" y="3068960"/>
            <a:ext cx="1584176" cy="7920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Número de cañonazos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6660232" y="3068960"/>
            <a:ext cx="1584176" cy="7920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Voces de ¡Viva España!</a:t>
            </a:r>
          </a:p>
        </p:txBody>
      </p:sp>
      <p:sp>
        <p:nvSpPr>
          <p:cNvPr id="22" name="4 CuadroTexto"/>
          <p:cNvSpPr txBox="1"/>
          <p:nvPr/>
        </p:nvSpPr>
        <p:spPr>
          <a:xfrm>
            <a:off x="1331640" y="4005064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00000"/>
                </a:solidFill>
              </a:rPr>
              <a:t>Arma presentada e himno nacional en versión completa (52 ´´) 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27" name="4 CuadroTexto"/>
          <p:cNvSpPr txBox="1"/>
          <p:nvPr/>
        </p:nvSpPr>
        <p:spPr>
          <a:xfrm>
            <a:off x="1331640" y="4358426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00000"/>
                </a:solidFill>
              </a:rPr>
              <a:t>Arma presentada e himno nacional en versión breve (27´´) 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28" name="4 CuadroTexto"/>
          <p:cNvSpPr txBox="1"/>
          <p:nvPr/>
        </p:nvSpPr>
        <p:spPr>
          <a:xfrm>
            <a:off x="1331640" y="4711788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00000"/>
                </a:solidFill>
              </a:rPr>
              <a:t>Arma presentada y marcha de infantes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29" name="4 CuadroTexto"/>
          <p:cNvSpPr txBox="1"/>
          <p:nvPr/>
        </p:nvSpPr>
        <p:spPr>
          <a:xfrm>
            <a:off x="1331640" y="5065150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00000"/>
                </a:solidFill>
              </a:rPr>
              <a:t>Arma sobre el hombro y marcha de infantes 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30" name="4 CuadroTexto"/>
          <p:cNvSpPr txBox="1"/>
          <p:nvPr/>
        </p:nvSpPr>
        <p:spPr>
          <a:xfrm>
            <a:off x="1331640" y="5418512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00000"/>
                </a:solidFill>
              </a:rPr>
              <a:t>Arma descansada, o en su caso al brazo, y marcha de infantes 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32" name="4 CuadroTexto"/>
          <p:cNvSpPr txBox="1"/>
          <p:nvPr/>
        </p:nvSpPr>
        <p:spPr>
          <a:xfrm>
            <a:off x="1331640" y="577187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00000"/>
                </a:solidFill>
              </a:rPr>
              <a:t>Arma descansada, o en su caso al brazo 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33" name="4 CuadroTexto"/>
          <p:cNvSpPr txBox="1"/>
          <p:nvPr/>
        </p:nvSpPr>
        <p:spPr>
          <a:xfrm>
            <a:off x="1331640" y="612523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00000"/>
                </a:solidFill>
              </a:rPr>
              <a:t>Formación sin armas 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3478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9" grpId="0" animBg="1"/>
      <p:bldP spid="20" grpId="0" animBg="1"/>
      <p:bldP spid="21" grpId="0" animBg="1"/>
      <p:bldP spid="22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REGLAMENTO DE HONORES MILITARES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-900608" y="1406096"/>
            <a:ext cx="6984776" cy="2526960"/>
            <a:chOff x="-900608" y="1406096"/>
            <a:chExt cx="6984776" cy="2526960"/>
          </a:xfrm>
        </p:grpSpPr>
        <p:sp>
          <p:nvSpPr>
            <p:cNvPr id="4" name="CuadroTexto 3"/>
            <p:cNvSpPr txBox="1"/>
            <p:nvPr/>
          </p:nvSpPr>
          <p:spPr>
            <a:xfrm>
              <a:off x="780218" y="1406096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0070C0"/>
                  </a:solidFill>
                </a:rPr>
                <a:t>SALUDOS AL CAÑÓN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4 CuadroTexto"/>
            <p:cNvSpPr txBox="1"/>
            <p:nvPr/>
          </p:nvSpPr>
          <p:spPr>
            <a:xfrm>
              <a:off x="-659942" y="1766136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21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7" name="4 CuadroTexto"/>
            <p:cNvSpPr txBox="1"/>
            <p:nvPr/>
          </p:nvSpPr>
          <p:spPr>
            <a:xfrm>
              <a:off x="-659942" y="2119498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19 cañonazos 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4 CuadroTexto"/>
            <p:cNvSpPr txBox="1"/>
            <p:nvPr/>
          </p:nvSpPr>
          <p:spPr>
            <a:xfrm>
              <a:off x="-659942" y="2472860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17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4 CuadroTexto"/>
            <p:cNvSpPr txBox="1"/>
            <p:nvPr/>
          </p:nvSpPr>
          <p:spPr>
            <a:xfrm>
              <a:off x="-659942" y="2826222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15 cañonazos 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4 CuadroTexto"/>
            <p:cNvSpPr txBox="1"/>
            <p:nvPr/>
          </p:nvSpPr>
          <p:spPr>
            <a:xfrm>
              <a:off x="-900608" y="3179584"/>
              <a:ext cx="6984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13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2" name="4 CuadroTexto"/>
            <p:cNvSpPr txBox="1"/>
            <p:nvPr/>
          </p:nvSpPr>
          <p:spPr>
            <a:xfrm>
              <a:off x="-684584" y="3532946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11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3" name="CuadroTexto 2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  <p:grpSp>
        <p:nvGrpSpPr>
          <p:cNvPr id="5" name="Grupo 4"/>
          <p:cNvGrpSpPr/>
          <p:nvPr/>
        </p:nvGrpSpPr>
        <p:grpSpPr>
          <a:xfrm>
            <a:off x="3059832" y="1406096"/>
            <a:ext cx="6577370" cy="2567030"/>
            <a:chOff x="3059832" y="1406096"/>
            <a:chExt cx="6577370" cy="2567030"/>
          </a:xfrm>
        </p:grpSpPr>
        <p:sp>
          <p:nvSpPr>
            <p:cNvPr id="24" name="CuadroTexto 23"/>
            <p:cNvSpPr txBox="1"/>
            <p:nvPr/>
          </p:nvSpPr>
          <p:spPr>
            <a:xfrm>
              <a:off x="4524634" y="1406096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0070C0"/>
                  </a:solidFill>
                </a:rPr>
                <a:t>SALUDOS A LA VOZ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  <p:sp>
          <p:nvSpPr>
            <p:cNvPr id="26" name="4 CuadroTexto"/>
            <p:cNvSpPr txBox="1"/>
            <p:nvPr/>
          </p:nvSpPr>
          <p:spPr>
            <a:xfrm>
              <a:off x="3084474" y="1766136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C00000"/>
                  </a:solidFill>
                </a:rPr>
                <a:t>7</a:t>
              </a:r>
              <a:r>
                <a:rPr lang="es-ES" sz="2000" b="1" dirty="0" smtClean="0">
                  <a:solidFill>
                    <a:srgbClr val="C00000"/>
                  </a:solidFill>
                </a:rPr>
                <a:t> voces de ¡Viva España!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9" name="4 CuadroTexto"/>
            <p:cNvSpPr txBox="1"/>
            <p:nvPr/>
          </p:nvSpPr>
          <p:spPr>
            <a:xfrm>
              <a:off x="3077938" y="2020778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6 voces de ¡Viva España!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4 CuadroTexto"/>
            <p:cNvSpPr txBox="1"/>
            <p:nvPr/>
          </p:nvSpPr>
          <p:spPr>
            <a:xfrm>
              <a:off x="3059832" y="2308810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5 voces de ¡Viva España!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1" name="4 CuadroTexto"/>
            <p:cNvSpPr txBox="1"/>
            <p:nvPr/>
          </p:nvSpPr>
          <p:spPr>
            <a:xfrm>
              <a:off x="3059832" y="2636912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4 voces de ¡Viva España!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2" name="4 CuadroTexto"/>
            <p:cNvSpPr txBox="1"/>
            <p:nvPr/>
          </p:nvSpPr>
          <p:spPr>
            <a:xfrm>
              <a:off x="3059832" y="2956882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3 voces de ¡Viva España!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4 CuadroTexto"/>
            <p:cNvSpPr txBox="1"/>
            <p:nvPr/>
          </p:nvSpPr>
          <p:spPr>
            <a:xfrm>
              <a:off x="3059832" y="3244914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2 voces de ¡Viva España!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4" name="4 CuadroTexto"/>
            <p:cNvSpPr txBox="1"/>
            <p:nvPr/>
          </p:nvSpPr>
          <p:spPr>
            <a:xfrm>
              <a:off x="3059832" y="3573016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1 voz de ¡Viva España!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1090974" y="4005064"/>
            <a:ext cx="6577370" cy="2304256"/>
            <a:chOff x="1090974" y="4005064"/>
            <a:chExt cx="6577370" cy="2304256"/>
          </a:xfrm>
        </p:grpSpPr>
        <p:sp>
          <p:nvSpPr>
            <p:cNvPr id="21" name="CuadroTexto 20"/>
            <p:cNvSpPr txBox="1"/>
            <p:nvPr/>
          </p:nvSpPr>
          <p:spPr>
            <a:xfrm>
              <a:off x="1979712" y="4005064"/>
              <a:ext cx="489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0070C0"/>
                  </a:solidFill>
                </a:rPr>
                <a:t>SALUDOS AL CAÑÓN Y SALUDOS A LA VOZ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  <p:sp>
          <p:nvSpPr>
            <p:cNvPr id="33" name="4 CuadroTexto"/>
            <p:cNvSpPr txBox="1"/>
            <p:nvPr/>
          </p:nvSpPr>
          <p:spPr>
            <a:xfrm>
              <a:off x="1115616" y="4356972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C00000"/>
                  </a:solidFill>
                </a:rPr>
                <a:t>7</a:t>
              </a:r>
              <a:r>
                <a:rPr lang="es-ES" sz="2000" b="1" dirty="0" smtClean="0">
                  <a:solidFill>
                    <a:srgbClr val="C00000"/>
                  </a:solidFill>
                </a:rPr>
                <a:t> voces de ¡Viva España! y 21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4 CuadroTexto"/>
            <p:cNvSpPr txBox="1"/>
            <p:nvPr/>
          </p:nvSpPr>
          <p:spPr>
            <a:xfrm>
              <a:off x="1090974" y="4645004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5 voces de ¡Viva España! y 19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6" name="4 CuadroTexto"/>
            <p:cNvSpPr txBox="1"/>
            <p:nvPr/>
          </p:nvSpPr>
          <p:spPr>
            <a:xfrm>
              <a:off x="1090974" y="4973106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4 voces de ¡Viva España! y 17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7" name="4 CuadroTexto"/>
            <p:cNvSpPr txBox="1"/>
            <p:nvPr/>
          </p:nvSpPr>
          <p:spPr>
            <a:xfrm>
              <a:off x="1090974" y="5293076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3 voces de ¡Viva España! y 15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8" name="4 CuadroTexto"/>
            <p:cNvSpPr txBox="1"/>
            <p:nvPr/>
          </p:nvSpPr>
          <p:spPr>
            <a:xfrm>
              <a:off x="1090974" y="5581108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2 voces de ¡Viva España! y 13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5" name="4 CuadroTexto"/>
            <p:cNvSpPr txBox="1"/>
            <p:nvPr/>
          </p:nvSpPr>
          <p:spPr>
            <a:xfrm>
              <a:off x="1090974" y="5909210"/>
              <a:ext cx="6552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>
                  <a:solidFill>
                    <a:srgbClr val="C00000"/>
                  </a:solidFill>
                </a:rPr>
                <a:t>1 voz de ¡Viva España! y 11 cañonazos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REGLAMENTO DE HONORES MILITARES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539552" y="1291409"/>
            <a:ext cx="8208912" cy="973269"/>
            <a:chOff x="539552" y="1291409"/>
            <a:chExt cx="8208912" cy="973269"/>
          </a:xfrm>
        </p:grpSpPr>
        <p:sp>
          <p:nvSpPr>
            <p:cNvPr id="34" name="5 CuadroTexto"/>
            <p:cNvSpPr txBox="1"/>
            <p:nvPr/>
          </p:nvSpPr>
          <p:spPr>
            <a:xfrm>
              <a:off x="539552" y="1556792"/>
              <a:ext cx="82089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2000" dirty="0" smtClean="0"/>
                <a:t>Los honores </a:t>
              </a:r>
              <a:r>
                <a:rPr lang="es-ES" sz="2000" b="1" u="sng" dirty="0" smtClean="0"/>
                <a:t>se rendirán</a:t>
              </a:r>
              <a:r>
                <a:rPr lang="es-ES" sz="2000" dirty="0" smtClean="0"/>
                <a:t>, salvo orden expresa en contra, desde las 8 de la mañana, hora en que se iza la Bandera, hasta su arriado al ocaso.</a:t>
              </a:r>
              <a:endParaRPr lang="es-ES" sz="2000" dirty="0"/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2051720" y="1291409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rgbClr val="0070C0"/>
                  </a:solidFill>
                </a:rPr>
                <a:t>CUÁNDO SE RINDEN LOS HONORES MILITARES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539552" y="2195572"/>
            <a:ext cx="8208912" cy="2169532"/>
            <a:chOff x="539552" y="2195572"/>
            <a:chExt cx="8208912" cy="2169532"/>
          </a:xfrm>
        </p:grpSpPr>
        <p:sp>
          <p:nvSpPr>
            <p:cNvPr id="46" name="5 CuadroTexto"/>
            <p:cNvSpPr txBox="1"/>
            <p:nvPr/>
          </p:nvSpPr>
          <p:spPr>
            <a:xfrm>
              <a:off x="539552" y="2426112"/>
              <a:ext cx="82089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2000" dirty="0" smtClean="0"/>
                <a:t>No se rendirán honores, salvo los fúnebres, y la Bandera permanecerá izada a media asta ininterrumpidamente día y noche cuando el Gobierno decrete </a:t>
              </a:r>
              <a:r>
                <a:rPr lang="es-ES" sz="2000" b="1" u="sng" dirty="0" smtClean="0"/>
                <a:t>luto nacional </a:t>
              </a:r>
              <a:r>
                <a:rPr lang="es-ES" sz="2000" dirty="0" smtClean="0"/>
                <a:t>por un periodo de tiempo determinado.</a:t>
              </a:r>
            </a:p>
            <a:p>
              <a:pPr algn="just"/>
              <a:r>
                <a:rPr lang="es-ES_tradnl" sz="2000" dirty="0" smtClean="0"/>
                <a:t>De la misma forma se actuará en el ámbito de las comunidades autónomas, de las Ciudades Autónomas de Ceuta y Melilla y en los municipios cuando el luto se establezca por sus órganos competentes.</a:t>
              </a:r>
              <a:endParaRPr lang="es-ES" sz="2000" dirty="0"/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2051720" y="2195572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rgbClr val="0070C0"/>
                  </a:solidFill>
                </a:rPr>
                <a:t>LUTO NACIONAL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95536" y="4355812"/>
            <a:ext cx="8509837" cy="2169532"/>
            <a:chOff x="395536" y="4355812"/>
            <a:chExt cx="8509837" cy="2169532"/>
          </a:xfrm>
        </p:grpSpPr>
        <p:sp>
          <p:nvSpPr>
            <p:cNvPr id="47" name="5 CuadroTexto"/>
            <p:cNvSpPr txBox="1"/>
            <p:nvPr/>
          </p:nvSpPr>
          <p:spPr>
            <a:xfrm>
              <a:off x="539552" y="4586352"/>
              <a:ext cx="82089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_tradnl" sz="2000" dirty="0" smtClean="0"/>
                <a:t>A las autoridades que presidan actos oficiales </a:t>
              </a:r>
              <a:r>
                <a:rPr lang="es-ES_tradnl" sz="2000" b="1" u="sng" dirty="0" smtClean="0"/>
                <a:t>en representación de otras de mayor rango</a:t>
              </a:r>
              <a:r>
                <a:rPr lang="es-ES_tradnl" sz="2000" dirty="0" smtClean="0"/>
                <a:t>, se les rendirán los honores militares debidos a la suya y no los correspondientes a la autoridad a quien representen. Se exceptúa de esta norma a la autoridad que ostente expresamente la representación de SM el Rey o del Presidente del Gobierno. En tales casos, en la disposición que otorgue la representación se determinarán los honores que deban rendirse.</a:t>
              </a:r>
              <a:endParaRPr lang="es-ES" sz="2000" dirty="0"/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395536" y="4355812"/>
              <a:ext cx="8509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>
                  <a:solidFill>
                    <a:srgbClr val="0070C0"/>
                  </a:solidFill>
                </a:rPr>
                <a:t>HONORES EN CASO DE REPRESENTACIÓN DE OTRAS AUTORIDADES DE MAYOR RANGO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7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REGLAMENTO DE HONORES MILITARES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  <p:sp>
        <p:nvSpPr>
          <p:cNvPr id="46" name="5 CuadroTexto"/>
          <p:cNvSpPr txBox="1"/>
          <p:nvPr/>
        </p:nvSpPr>
        <p:spPr>
          <a:xfrm>
            <a:off x="539552" y="293713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Cuando se invite a participar en el acto a alguna de las personalidades o autoridades citadas en este Reglamento, se les podrá ofrecer la Presidencia.</a:t>
            </a:r>
            <a:endParaRPr lang="es-ES" sz="2000" dirty="0"/>
          </a:p>
        </p:txBody>
      </p:sp>
      <p:sp>
        <p:nvSpPr>
          <p:cNvPr id="9" name="5 CuadroTexto"/>
          <p:cNvSpPr txBox="1"/>
          <p:nvPr/>
        </p:nvSpPr>
        <p:spPr>
          <a:xfrm>
            <a:off x="539552" y="372922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La presencia de una autoridad que asista como invitado, aún gozando de una mayor precedencia, no presupone la presidencia.</a:t>
            </a:r>
            <a:endParaRPr lang="es-ES" sz="2000" dirty="0"/>
          </a:p>
        </p:txBody>
      </p:sp>
      <p:sp>
        <p:nvSpPr>
          <p:cNvPr id="10" name="5 CuadroTexto"/>
          <p:cNvSpPr txBox="1"/>
          <p:nvPr/>
        </p:nvSpPr>
        <p:spPr>
          <a:xfrm>
            <a:off x="539552" y="4521314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En caso de que la autoridad que organiza el acto no asuma la presidencia, ocupará un lugar inmediato a la misma.</a:t>
            </a:r>
            <a:endParaRPr lang="es-ES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539552" y="1619508"/>
            <a:ext cx="8208912" cy="1293242"/>
            <a:chOff x="539552" y="1619508"/>
            <a:chExt cx="8208912" cy="1293242"/>
          </a:xfrm>
        </p:grpSpPr>
        <p:sp>
          <p:nvSpPr>
            <p:cNvPr id="34" name="5 CuadroTexto"/>
            <p:cNvSpPr txBox="1"/>
            <p:nvPr/>
          </p:nvSpPr>
          <p:spPr>
            <a:xfrm>
              <a:off x="539552" y="2204864"/>
              <a:ext cx="82089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2000" dirty="0" smtClean="0"/>
                <a:t>Los actos militares serán presididos por la autoridad que los organice o por una autoridad orgánicamente superior a ella. </a:t>
              </a:r>
              <a:endParaRPr lang="es-ES" sz="2000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2483768" y="1619508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0070C0"/>
                  </a:solidFill>
                </a:rPr>
                <a:t>PRESIDENCIA DE ACTOS MILITARES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8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REGLAMENTO DE HONORES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115616" y="1556792"/>
            <a:ext cx="6552728" cy="1224136"/>
            <a:chOff x="1115616" y="1556792"/>
            <a:chExt cx="6552728" cy="1224136"/>
          </a:xfrm>
        </p:grpSpPr>
        <p:sp>
          <p:nvSpPr>
            <p:cNvPr id="4" name="CuadroTexto 3"/>
            <p:cNvSpPr txBox="1"/>
            <p:nvPr/>
          </p:nvSpPr>
          <p:spPr>
            <a:xfrm>
              <a:off x="2771800" y="1556792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0070C0"/>
                  </a:solidFill>
                </a:rPr>
                <a:t>HONORES EN UN ACTO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1115616" y="1897087"/>
              <a:ext cx="6552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rgbClr val="C00000"/>
                  </a:solidFill>
                </a:rPr>
                <a:t>BANDERA </a:t>
              </a:r>
              <a:endParaRPr lang="es-E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4 CuadroTexto"/>
            <p:cNvSpPr txBox="1"/>
            <p:nvPr/>
          </p:nvSpPr>
          <p:spPr>
            <a:xfrm>
              <a:off x="1115616" y="2185119"/>
              <a:ext cx="6552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rgbClr val="C00000"/>
                  </a:solidFill>
                </a:rPr>
                <a:t>AUTORIDAD QUE LO PRESIDA</a:t>
              </a:r>
              <a:endParaRPr lang="es-E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4 CuadroTexto"/>
            <p:cNvSpPr txBox="1"/>
            <p:nvPr/>
          </p:nvSpPr>
          <p:spPr>
            <a:xfrm>
              <a:off x="1115616" y="2473151"/>
              <a:ext cx="6552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rgbClr val="C00000"/>
                  </a:solidFill>
                </a:rPr>
                <a:t>AUTORIDAD EXTRANJERA A QUIEN SE DEBA HONRAR </a:t>
              </a:r>
              <a:endParaRPr lang="es-ES" sz="1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65767"/>
              </p:ext>
            </p:extLst>
          </p:nvPr>
        </p:nvGraphicFramePr>
        <p:xfrm>
          <a:off x="107503" y="3140968"/>
          <a:ext cx="8928993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166"/>
                <a:gridCol w="1282900"/>
                <a:gridCol w="1477407"/>
                <a:gridCol w="1656184"/>
                <a:gridCol w="1536170"/>
                <a:gridCol w="14881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AUTORIDAD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POSICIÓN ARMA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HIMNO ESPAÑA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MARCHA DE INFANTES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CAÑONAZOS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VOCES</a:t>
                      </a:r>
                      <a:endParaRPr lang="es-E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BANDERA DE ESPAÑA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</a:t>
                      </a:r>
                      <a:r>
                        <a:rPr lang="es-ES" sz="1100" baseline="0" dirty="0" smtClean="0"/>
                        <a:t> COMPLETA (52´´)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21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7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REY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PRESENTADA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VERSIÓN</a:t>
                      </a:r>
                      <a:r>
                        <a:rPr lang="es-ES" sz="1100" baseline="0" dirty="0" smtClean="0"/>
                        <a:t> COMPLETA</a:t>
                      </a:r>
                      <a:endParaRPr lang="es-E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21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7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REINA CONSORTE O CONSORTE DE</a:t>
                      </a:r>
                      <a:r>
                        <a:rPr lang="es-ES" sz="1100" baseline="0" dirty="0" smtClean="0"/>
                        <a:t> LA REINA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PRESENTADA</a:t>
                      </a:r>
                    </a:p>
                    <a:p>
                      <a:pPr algn="ctr"/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VERSIÓN</a:t>
                      </a:r>
                      <a:r>
                        <a:rPr lang="es-ES" sz="1100" baseline="0" dirty="0" smtClean="0"/>
                        <a:t> COMPLETA</a:t>
                      </a:r>
                      <a:endParaRPr lang="es-ES" sz="1100" dirty="0" smtClean="0"/>
                    </a:p>
                    <a:p>
                      <a:pPr algn="ctr"/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HEREDERO DE LA CORONA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PRESENTADA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    (27´´)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19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5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PRINCESA O PRÍNCIPE</a:t>
                      </a:r>
                      <a:r>
                        <a:rPr lang="es-ES" sz="1100" baseline="0" dirty="0" smtClean="0"/>
                        <a:t> DE ASTURIAS CONSORTE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PRESENTADA</a:t>
                      </a:r>
                    </a:p>
                    <a:p>
                      <a:pPr algn="ctr"/>
                      <a:endParaRPr lang="es-E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INFANTES DE ESPAÑA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PRESENTADA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PRESIDENTE DEL GOBIERNO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PRESENTADA</a:t>
                      </a:r>
                    </a:p>
                    <a:p>
                      <a:pPr algn="ctr"/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VERSIÓN BREVE</a:t>
                      </a:r>
                    </a:p>
                    <a:p>
                      <a:pPr algn="ctr"/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19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5</a:t>
                      </a:r>
                      <a:endParaRPr lang="es-E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REGLAMENTO DE HONORES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806097"/>
              </p:ext>
            </p:extLst>
          </p:nvPr>
        </p:nvGraphicFramePr>
        <p:xfrm>
          <a:off x="107503" y="1484784"/>
          <a:ext cx="8928993" cy="519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7"/>
                <a:gridCol w="1368152"/>
                <a:gridCol w="1296144"/>
                <a:gridCol w="1944216"/>
                <a:gridCol w="1368152"/>
                <a:gridCol w="10081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AUTORIDAD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POSICIÓN ARMA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HIMNO ESPAÑA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MARCHA DE INFANTES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CAÑONAZOS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VOCES</a:t>
                      </a:r>
                      <a:endParaRPr lang="es-E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PRESIDENTE CONGRESO</a:t>
                      </a:r>
                      <a:r>
                        <a:rPr lang="es-ES" sz="1100" baseline="0" dirty="0" smtClean="0"/>
                        <a:t>/SENADO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PRESIDENTE TRIBUNAL CONSTITUCIONAL /SUPREMO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VICEPRESIDENTES/</a:t>
                      </a:r>
                    </a:p>
                    <a:p>
                      <a:r>
                        <a:rPr lang="es-ES" sz="1100" dirty="0" smtClean="0"/>
                        <a:t>MINISTROS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PRESIDENTES CCAA Y CEUTA/MELILLA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JEFE DE LA CASA DE SU MAJESTAD EL REY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MINISTRO DE DEFENSA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19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5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SECRETARÍAS</a:t>
                      </a:r>
                      <a:r>
                        <a:rPr lang="es-ES" sz="1100" baseline="0" dirty="0" smtClean="0"/>
                        <a:t> DE ESTADO, SUBSECRETARÍA,  SECRETARÍAS GENERALES (MINISDEF)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JEMAD, JEME,</a:t>
                      </a:r>
                      <a:r>
                        <a:rPr lang="es-ES" sz="1100" baseline="0" dirty="0" smtClean="0"/>
                        <a:t> AJEMA Y JEMA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17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4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GENERALES</a:t>
                      </a:r>
                      <a:r>
                        <a:rPr lang="es-ES" sz="1100" baseline="0" dirty="0" smtClean="0"/>
                        <a:t> DE EJÉRCITO/ALMIRANTES GENERALES/GENERALES DEL AIRE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17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4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TENIENTE GENERALES/ALMIRANTES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MARCHA</a:t>
                      </a:r>
                      <a:r>
                        <a:rPr lang="es-ES" sz="1100" baseline="0" dirty="0" smtClean="0"/>
                        <a:t> DE INFANTES 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15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3</a:t>
                      </a:r>
                      <a:endParaRPr lang="es-E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REGLAMENTO DE HONORES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166842"/>
              </p:ext>
            </p:extLst>
          </p:nvPr>
        </p:nvGraphicFramePr>
        <p:xfrm>
          <a:off x="107503" y="1340768"/>
          <a:ext cx="8928993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5"/>
                <a:gridCol w="1296144"/>
                <a:gridCol w="1296144"/>
                <a:gridCol w="1944216"/>
                <a:gridCol w="1368152"/>
                <a:gridCol w="10081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AUTORIDAD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POSICIÓN ARMA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HIMNO ESPAÑA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MARCHA DE INFANTES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CAÑONAZOS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VOCES</a:t>
                      </a:r>
                      <a:endParaRPr lang="es-E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GENERALES DE DIVISIÓN/VICEALMIRANTES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SOBRE EL HOMBRO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MARCHA DE INFANTES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13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2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GENERALES DE BRIGADA/CONTRAALMIRANTES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DESCANSADA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MARCHA DE INFANTES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11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1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MINISTRO DE DEFENSA/INTERIOR</a:t>
                      </a:r>
                    </a:p>
                    <a:p>
                      <a:r>
                        <a:rPr lang="es-ES" sz="1100" dirty="0" smtClean="0"/>
                        <a:t>(ACTOS GUARDIA CIVIL)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SECRETARÍAS</a:t>
                      </a:r>
                      <a:r>
                        <a:rPr lang="es-ES" sz="1100" baseline="0" dirty="0" smtClean="0"/>
                        <a:t> DE ESTADO, SUBSECRETARÍA,  SECRETARÍAS GENERALES MINISTERIO DE DEFENSA/INTERIOR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aseline="0" dirty="0" smtClean="0"/>
                        <a:t>(ACTOS GUARDIA CIVIL)</a:t>
                      </a:r>
                      <a:endParaRPr lang="es-ES" sz="1100" dirty="0" smtClean="0"/>
                    </a:p>
                    <a:p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DIRECTOR GENERAL DE LA GUARDIA</a:t>
                      </a:r>
                      <a:r>
                        <a:rPr lang="es-ES" sz="1100" baseline="0" dirty="0" smtClean="0"/>
                        <a:t> CIVIL</a:t>
                      </a:r>
                    </a:p>
                    <a:p>
                      <a:r>
                        <a:rPr lang="es-ES" sz="1100" baseline="0" dirty="0" smtClean="0"/>
                        <a:t>(ACTOS GUARDIA CIVIL)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VERSIÓN BREVE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baseline="0" dirty="0" smtClean="0"/>
                        <a:t>TENIENTES GENERALES GUARDIA CIVIL </a:t>
                      </a:r>
                    </a:p>
                    <a:p>
                      <a:r>
                        <a:rPr lang="es-ES" sz="1100" baseline="0" dirty="0" smtClean="0"/>
                        <a:t>(ACTOS GUARDIA CIVIL)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PRESENTADA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MARCHA</a:t>
                      </a:r>
                      <a:r>
                        <a:rPr lang="es-ES" sz="1100" baseline="0" dirty="0" smtClean="0"/>
                        <a:t> DE INFANTES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1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---</a:t>
                      </a:r>
                    </a:p>
                    <a:p>
                      <a:pPr algn="ctr"/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baseline="0" dirty="0" smtClean="0"/>
                        <a:t>GENERALES DE DIVISIÓN GUARDIA CIVIL </a:t>
                      </a:r>
                    </a:p>
                    <a:p>
                      <a:r>
                        <a:rPr lang="es-ES" sz="1100" baseline="0" dirty="0" smtClean="0"/>
                        <a:t>(ACTOS GUARDIA CIVIL)</a:t>
                      </a:r>
                      <a:endParaRPr lang="es-ES" sz="1100" dirty="0" smtClean="0"/>
                    </a:p>
                    <a:p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SOBRE EL HOMBRO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MARCHA DE INFANTES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1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---</a:t>
                      </a:r>
                    </a:p>
                    <a:p>
                      <a:pPr algn="ctr"/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baseline="0" dirty="0" smtClean="0"/>
                        <a:t>GENERALES DE BRIGADA GUARDIA CIVIL </a:t>
                      </a:r>
                    </a:p>
                    <a:p>
                      <a:r>
                        <a:rPr lang="es-ES" sz="1100" baseline="0" dirty="0" smtClean="0"/>
                        <a:t>(ACTOS GUARDIA CIVIL)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ARMA DESCANSADA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MARCHA DE INFANTES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1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---</a:t>
                      </a:r>
                    </a:p>
                    <a:p>
                      <a:pPr algn="ctr"/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---</a:t>
                      </a:r>
                      <a:endParaRPr lang="es-E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84482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/>
              <a:t>Oficiales Generales</a:t>
            </a:r>
            <a:r>
              <a:rPr lang="es-ES" sz="3200" dirty="0" smtClean="0"/>
              <a:t>: 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331640" y="242088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Capitán General.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331640" y="318757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General de ejército, almirante general o general del aire.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331640" y="395425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Teniente General o almirante.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331640" y="4720934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General de división o vicealmirante.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331640" y="5487615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General de brigada o contraalmirante. 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77281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/>
              <a:t>Oficiales</a:t>
            </a:r>
            <a:r>
              <a:rPr lang="es-ES" sz="3200" dirty="0" smtClean="0"/>
              <a:t>: 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448272" y="256490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Coronel o capitán de navío.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448272" y="3178249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Teniente coronel o capitán de fragata.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448272" y="379159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Comandante o capitán de corbeta.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448272" y="4437112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Capitán o teniente de navío.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448272" y="501828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Teniente o alférez de navío. </a:t>
            </a:r>
            <a:endParaRPr lang="es-ES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48272" y="5631631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Alférez o alférez de fragata. </a:t>
            </a:r>
            <a:endParaRPr lang="es-ES" sz="2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31" y="1539887"/>
            <a:ext cx="3132848" cy="3992143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323528" y="1427181"/>
            <a:ext cx="8584946" cy="4165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581891" y="5630411"/>
            <a:ext cx="79564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es-E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81891" y="34393"/>
            <a:ext cx="677741" cy="77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43" y="1412776"/>
            <a:ext cx="2030296" cy="134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12" y="1427181"/>
            <a:ext cx="2169982" cy="143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74" y="4248243"/>
            <a:ext cx="2059822" cy="1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0" y="4301901"/>
            <a:ext cx="2055151" cy="1370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63" y="2795113"/>
            <a:ext cx="2081283" cy="138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24" y="2833259"/>
            <a:ext cx="2024801" cy="1353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8" y="4301652"/>
            <a:ext cx="1974431" cy="1319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09" y="2851077"/>
            <a:ext cx="2074248" cy="138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7" y="1389585"/>
            <a:ext cx="2046425" cy="1367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84482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/>
              <a:t>Suboficiales</a:t>
            </a:r>
            <a:r>
              <a:rPr lang="es-ES" sz="3200" dirty="0" smtClean="0"/>
              <a:t>: 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096344" y="2746203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Suboficial mayor.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096344" y="335954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Subteniente.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096344" y="3972893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Brigada.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096344" y="4586238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Sargento primero.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096344" y="5199583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Sargento. 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84482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/>
              <a:t>Tropa y Marinería</a:t>
            </a:r>
            <a:r>
              <a:rPr lang="es-ES" sz="3200" dirty="0" smtClean="0"/>
              <a:t>: 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168352" y="2746203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Cabo mayor.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168352" y="335954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Cabo primero.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168352" y="3972893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Cabo.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168352" y="4586238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Soldado o marinero.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6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391745" y="6165304"/>
            <a:ext cx="247639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OFICIAL</a:t>
            </a:r>
            <a:endParaRPr lang="es-E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179512" y="6547183"/>
            <a:ext cx="8892632" cy="25344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B2B2B2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Soldado / Marinero</a:t>
            </a:r>
            <a:endParaRPr lang="es-ES" sz="1800" b="0" strike="noStrike" spc="-1">
              <a:latin typeface="Arial"/>
              <a:ea typeface="Microsoft YaHei"/>
            </a:endParaRPr>
          </a:p>
        </p:txBody>
      </p:sp>
      <p:sp>
        <p:nvSpPr>
          <p:cNvPr id="19" name="CustomShape 3"/>
          <p:cNvSpPr/>
          <p:nvPr/>
        </p:nvSpPr>
        <p:spPr>
          <a:xfrm>
            <a:off x="634163" y="6062263"/>
            <a:ext cx="8437981" cy="26064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B2B2B2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Cabo 1º</a:t>
            </a:r>
            <a:endParaRPr lang="es-ES" sz="1800" b="0" strike="noStrike" spc="-1">
              <a:latin typeface="Arial"/>
              <a:ea typeface="Microsoft YaHei"/>
            </a:endParaRPr>
          </a:p>
        </p:txBody>
      </p:sp>
      <p:sp>
        <p:nvSpPr>
          <p:cNvPr id="20" name="CustomShape 4"/>
          <p:cNvSpPr/>
          <p:nvPr/>
        </p:nvSpPr>
        <p:spPr>
          <a:xfrm>
            <a:off x="827584" y="5801983"/>
            <a:ext cx="8244560" cy="26028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B2B2B2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Cabo Mayor</a:t>
            </a:r>
          </a:p>
        </p:txBody>
      </p:sp>
      <p:sp>
        <p:nvSpPr>
          <p:cNvPr id="21" name="CustomShape 5"/>
          <p:cNvSpPr/>
          <p:nvPr/>
        </p:nvSpPr>
        <p:spPr>
          <a:xfrm>
            <a:off x="1080144" y="5541703"/>
            <a:ext cx="7992000" cy="2602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127622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Sargento</a:t>
            </a:r>
          </a:p>
        </p:txBody>
      </p:sp>
      <p:sp>
        <p:nvSpPr>
          <p:cNvPr id="22" name="CustomShape 6"/>
          <p:cNvSpPr/>
          <p:nvPr/>
        </p:nvSpPr>
        <p:spPr>
          <a:xfrm>
            <a:off x="1296144" y="5281063"/>
            <a:ext cx="7776000" cy="260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127622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Sargento 1º</a:t>
            </a:r>
          </a:p>
        </p:txBody>
      </p:sp>
      <p:sp>
        <p:nvSpPr>
          <p:cNvPr id="23" name="CustomShape 7"/>
          <p:cNvSpPr/>
          <p:nvPr/>
        </p:nvSpPr>
        <p:spPr>
          <a:xfrm>
            <a:off x="1440144" y="5020783"/>
            <a:ext cx="7632000" cy="2602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127622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Brigada</a:t>
            </a:r>
          </a:p>
        </p:txBody>
      </p:sp>
      <p:sp>
        <p:nvSpPr>
          <p:cNvPr id="24" name="CustomShape 8"/>
          <p:cNvSpPr/>
          <p:nvPr/>
        </p:nvSpPr>
        <p:spPr>
          <a:xfrm>
            <a:off x="1656144" y="4760503"/>
            <a:ext cx="7416000" cy="2602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127622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Subteniente</a:t>
            </a:r>
          </a:p>
        </p:txBody>
      </p:sp>
      <p:sp>
        <p:nvSpPr>
          <p:cNvPr id="25" name="CustomShape 9"/>
          <p:cNvSpPr/>
          <p:nvPr/>
        </p:nvSpPr>
        <p:spPr>
          <a:xfrm>
            <a:off x="1872144" y="4500223"/>
            <a:ext cx="7200000" cy="2602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127622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Suboficial Mayor</a:t>
            </a:r>
          </a:p>
        </p:txBody>
      </p:sp>
      <p:sp>
        <p:nvSpPr>
          <p:cNvPr id="26" name="CustomShape 10"/>
          <p:cNvSpPr/>
          <p:nvPr/>
        </p:nvSpPr>
        <p:spPr>
          <a:xfrm>
            <a:off x="2448144" y="4239583"/>
            <a:ext cx="6624000" cy="26064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BF00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Alférez / Alférez de Fragata</a:t>
            </a:r>
          </a:p>
        </p:txBody>
      </p:sp>
      <p:sp>
        <p:nvSpPr>
          <p:cNvPr id="27" name="CustomShape 11"/>
          <p:cNvSpPr/>
          <p:nvPr/>
        </p:nvSpPr>
        <p:spPr>
          <a:xfrm>
            <a:off x="2664144" y="3979303"/>
            <a:ext cx="6408000" cy="26028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BF00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Teniente / Alférez de Navío</a:t>
            </a:r>
          </a:p>
        </p:txBody>
      </p:sp>
      <p:sp>
        <p:nvSpPr>
          <p:cNvPr id="28" name="CustomShape 12"/>
          <p:cNvSpPr/>
          <p:nvPr/>
        </p:nvSpPr>
        <p:spPr>
          <a:xfrm>
            <a:off x="2880144" y="3719023"/>
            <a:ext cx="6192000" cy="26028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BF00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Capitán / Teniente de Navío</a:t>
            </a:r>
          </a:p>
        </p:txBody>
      </p:sp>
      <p:sp>
        <p:nvSpPr>
          <p:cNvPr id="29" name="CustomShape 13"/>
          <p:cNvSpPr/>
          <p:nvPr/>
        </p:nvSpPr>
        <p:spPr>
          <a:xfrm>
            <a:off x="3096144" y="3458383"/>
            <a:ext cx="5976000" cy="26064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BF00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Comandante / Capitán de Corbeta</a:t>
            </a:r>
          </a:p>
        </p:txBody>
      </p:sp>
      <p:sp>
        <p:nvSpPr>
          <p:cNvPr id="30" name="CustomShape 14"/>
          <p:cNvSpPr/>
          <p:nvPr/>
        </p:nvSpPr>
        <p:spPr>
          <a:xfrm>
            <a:off x="3384144" y="3198103"/>
            <a:ext cx="5688000" cy="26028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BF00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Teniente Coronel / Capitán de Fragata</a:t>
            </a:r>
          </a:p>
        </p:txBody>
      </p:sp>
      <p:sp>
        <p:nvSpPr>
          <p:cNvPr id="31" name="CustomShape 15"/>
          <p:cNvSpPr/>
          <p:nvPr/>
        </p:nvSpPr>
        <p:spPr>
          <a:xfrm>
            <a:off x="3672144" y="2937823"/>
            <a:ext cx="5400000" cy="26028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BF00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 dirty="0">
                <a:latin typeface="Arial"/>
              </a:rPr>
              <a:t>Coronel / </a:t>
            </a:r>
            <a:r>
              <a:rPr lang="es-ES" sz="1800" b="0" strike="noStrike" spc="-1" dirty="0" smtClean="0">
                <a:latin typeface="Arial"/>
              </a:rPr>
              <a:t>Capitán de Navío</a:t>
            </a:r>
            <a:endParaRPr lang="es-ES" sz="1800" b="0" strike="noStrike" spc="-1" dirty="0">
              <a:latin typeface="Arial"/>
            </a:endParaRPr>
          </a:p>
        </p:txBody>
      </p:sp>
      <p:sp>
        <p:nvSpPr>
          <p:cNvPr id="32" name="CustomShape 16"/>
          <p:cNvSpPr/>
          <p:nvPr/>
        </p:nvSpPr>
        <p:spPr>
          <a:xfrm>
            <a:off x="4104144" y="2677543"/>
            <a:ext cx="4968000" cy="260280"/>
          </a:xfrm>
          <a:prstGeom prst="rect">
            <a:avLst/>
          </a:prstGeom>
          <a:solidFill>
            <a:schemeClr val="accent1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General de Brigada / Contralmirante</a:t>
            </a:r>
          </a:p>
        </p:txBody>
      </p:sp>
      <p:sp>
        <p:nvSpPr>
          <p:cNvPr id="33" name="CustomShape 17"/>
          <p:cNvSpPr/>
          <p:nvPr/>
        </p:nvSpPr>
        <p:spPr>
          <a:xfrm>
            <a:off x="4320144" y="2416903"/>
            <a:ext cx="4752000" cy="260640"/>
          </a:xfrm>
          <a:prstGeom prst="rect">
            <a:avLst/>
          </a:prstGeom>
          <a:solidFill>
            <a:schemeClr val="accent1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 dirty="0">
                <a:latin typeface="Arial"/>
              </a:rPr>
              <a:t>General de División / Vicealmirante</a:t>
            </a:r>
          </a:p>
        </p:txBody>
      </p:sp>
      <p:sp>
        <p:nvSpPr>
          <p:cNvPr id="34" name="CustomShape 18"/>
          <p:cNvSpPr/>
          <p:nvPr/>
        </p:nvSpPr>
        <p:spPr>
          <a:xfrm>
            <a:off x="4536144" y="2156623"/>
            <a:ext cx="4536000" cy="260280"/>
          </a:xfrm>
          <a:prstGeom prst="rect">
            <a:avLst/>
          </a:prstGeom>
          <a:solidFill>
            <a:schemeClr val="accent1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 dirty="0">
                <a:latin typeface="Arial"/>
              </a:rPr>
              <a:t>Teniente General / Almirante </a:t>
            </a:r>
          </a:p>
        </p:txBody>
      </p:sp>
      <p:sp>
        <p:nvSpPr>
          <p:cNvPr id="35" name="CustomShape 19"/>
          <p:cNvSpPr/>
          <p:nvPr/>
        </p:nvSpPr>
        <p:spPr>
          <a:xfrm>
            <a:off x="4968144" y="1868623"/>
            <a:ext cx="4104000" cy="288000"/>
          </a:xfrm>
          <a:prstGeom prst="rect">
            <a:avLst/>
          </a:prstGeom>
          <a:solidFill>
            <a:schemeClr val="accent1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 dirty="0">
                <a:latin typeface="Arial"/>
              </a:rPr>
              <a:t>General de Ejército / Almirante General</a:t>
            </a:r>
          </a:p>
        </p:txBody>
      </p:sp>
      <p:sp>
        <p:nvSpPr>
          <p:cNvPr id="36" name="CustomShape 20"/>
          <p:cNvSpPr/>
          <p:nvPr/>
        </p:nvSpPr>
        <p:spPr>
          <a:xfrm>
            <a:off x="5292080" y="1580623"/>
            <a:ext cx="3780064" cy="288000"/>
          </a:xfrm>
          <a:prstGeom prst="rect">
            <a:avLst/>
          </a:prstGeom>
          <a:solidFill>
            <a:schemeClr val="accent1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 dirty="0">
                <a:latin typeface="Arial"/>
              </a:rPr>
              <a:t>Capitán General</a:t>
            </a:r>
          </a:p>
        </p:txBody>
      </p:sp>
      <p:sp>
        <p:nvSpPr>
          <p:cNvPr id="15" name="CustomShape 2"/>
          <p:cNvSpPr/>
          <p:nvPr/>
        </p:nvSpPr>
        <p:spPr>
          <a:xfrm>
            <a:off x="395536" y="6286543"/>
            <a:ext cx="8676608" cy="26208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B2B2B2"/>
              </a:gs>
            </a:gsLst>
            <a:path path="circle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s-ES" sz="1800" b="0" strike="noStrike" spc="-1">
                <a:latin typeface="Arial"/>
              </a:rPr>
              <a:t>Cabo</a:t>
            </a:r>
            <a:endParaRPr lang="es-ES" sz="1800" b="0" strike="noStrike" spc="-1">
              <a:latin typeface="Arial"/>
              <a:ea typeface="Microsoft YaHei"/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521232" y="2256555"/>
            <a:ext cx="2484608" cy="266429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22139" r="17484" b="12642"/>
          <a:stretch/>
        </p:blipFill>
        <p:spPr>
          <a:xfrm rot="16200000">
            <a:off x="2082663" y="2029907"/>
            <a:ext cx="5340016" cy="396174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79512" y="16288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EJÉRCITO DE TIERRA</a:t>
            </a:r>
            <a:endParaRPr lang="es-ES" b="1" u="sng" dirty="0"/>
          </a:p>
        </p:txBody>
      </p:sp>
      <p:sp>
        <p:nvSpPr>
          <p:cNvPr id="3" name="2 CuadroTexto"/>
          <p:cNvSpPr txBox="1"/>
          <p:nvPr/>
        </p:nvSpPr>
        <p:spPr>
          <a:xfrm>
            <a:off x="5076056" y="5589240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s-E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79512" y="14034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EJÉRCITO DE TIERRA</a:t>
            </a:r>
            <a:endParaRPr lang="es-ES" b="1" u="sng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3" t="23750" r="20733" b="11244"/>
          <a:stretch/>
        </p:blipFill>
        <p:spPr>
          <a:xfrm>
            <a:off x="1949290" y="1813467"/>
            <a:ext cx="2838734" cy="4783886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t="27838" r="18620" b="15386"/>
          <a:stretch/>
        </p:blipFill>
        <p:spPr>
          <a:xfrm rot="16200000">
            <a:off x="3837248" y="2683368"/>
            <a:ext cx="4885663" cy="292054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008965" y="5373216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s-E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18904" r="20733" b="12239"/>
          <a:stretch/>
        </p:blipFill>
        <p:spPr>
          <a:xfrm>
            <a:off x="2483768" y="1268760"/>
            <a:ext cx="3528392" cy="540204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79512" y="16288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ARMADA</a:t>
            </a:r>
            <a:endParaRPr lang="es-ES" b="1" u="sng" dirty="0"/>
          </a:p>
        </p:txBody>
      </p:sp>
      <p:sp>
        <p:nvSpPr>
          <p:cNvPr id="6" name="5 CuadroTexto"/>
          <p:cNvSpPr txBox="1"/>
          <p:nvPr/>
        </p:nvSpPr>
        <p:spPr>
          <a:xfrm>
            <a:off x="4427984" y="5602014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s-E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79512" y="13407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ARMADA</a:t>
            </a:r>
            <a:endParaRPr lang="es-ES" b="1" u="sng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t="13909" r="19365" b="11165"/>
          <a:stretch/>
        </p:blipFill>
        <p:spPr>
          <a:xfrm rot="16200000">
            <a:off x="-166502" y="2240600"/>
            <a:ext cx="4846782" cy="401073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26576" r="16230" b="24775"/>
          <a:stretch/>
        </p:blipFill>
        <p:spPr>
          <a:xfrm>
            <a:off x="4716017" y="2189147"/>
            <a:ext cx="3960440" cy="361611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7164288" y="4437112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s-E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t="25306" r="18321" b="13909"/>
          <a:stretch/>
        </p:blipFill>
        <p:spPr>
          <a:xfrm rot="16200000">
            <a:off x="1998044" y="2373528"/>
            <a:ext cx="5345009" cy="339067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9512" y="162880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ARMADA</a:t>
            </a:r>
          </a:p>
          <a:p>
            <a:pPr algn="ctr"/>
            <a:r>
              <a:rPr lang="es-ES" b="1" u="sng" dirty="0" smtClean="0"/>
              <a:t>INFANTERÍA DE MARINA</a:t>
            </a:r>
            <a:endParaRPr lang="es-ES" b="1" u="sng" dirty="0"/>
          </a:p>
        </p:txBody>
      </p:sp>
      <p:sp>
        <p:nvSpPr>
          <p:cNvPr id="5" name="4 CuadroTexto"/>
          <p:cNvSpPr txBox="1"/>
          <p:nvPr/>
        </p:nvSpPr>
        <p:spPr>
          <a:xfrm>
            <a:off x="4860032" y="5674022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s-E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5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79512" y="134076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ARMADA</a:t>
            </a:r>
          </a:p>
          <a:p>
            <a:pPr algn="ctr"/>
            <a:r>
              <a:rPr lang="es-ES" b="1" u="sng" dirty="0" smtClean="0"/>
              <a:t>INFANTERÍA DE MARINA</a:t>
            </a:r>
            <a:endParaRPr lang="es-ES" b="1" u="sng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26443" r="27487" b="7263"/>
          <a:stretch/>
        </p:blipFill>
        <p:spPr>
          <a:xfrm>
            <a:off x="1763688" y="1988840"/>
            <a:ext cx="2808312" cy="479751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t="14046" r="23909" b="10195"/>
          <a:stretch/>
        </p:blipFill>
        <p:spPr>
          <a:xfrm rot="16200000">
            <a:off x="5053519" y="2542364"/>
            <a:ext cx="3073438" cy="330834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945069" y="4437112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s-E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20498" r="17075" b="11643"/>
          <a:stretch/>
        </p:blipFill>
        <p:spPr>
          <a:xfrm>
            <a:off x="2771800" y="1340768"/>
            <a:ext cx="3534895" cy="540537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9512" y="16288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EJÉRCITO DEL AIRE</a:t>
            </a:r>
            <a:endParaRPr lang="es-ES" b="1" u="sng" dirty="0"/>
          </a:p>
        </p:txBody>
      </p:sp>
      <p:sp>
        <p:nvSpPr>
          <p:cNvPr id="5" name="4 CuadroTexto"/>
          <p:cNvSpPr txBox="1"/>
          <p:nvPr/>
        </p:nvSpPr>
        <p:spPr>
          <a:xfrm>
            <a:off x="4712821" y="5674022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s-E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 txBox="1">
            <a:spLocks noChangeArrowheads="1"/>
          </p:cNvSpPr>
          <p:nvPr/>
        </p:nvSpPr>
        <p:spPr bwMode="auto">
          <a:xfrm>
            <a:off x="0" y="1484784"/>
            <a:ext cx="9144000" cy="59406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lIns="90488" tIns="44450" rIns="90488" bIns="44450" rtlCol="0">
            <a:normAutofit/>
          </a:bodyPr>
          <a:lstStyle/>
          <a:p>
            <a:pPr marL="1066800" lvl="1" indent="-6096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_tradnl" sz="3200" b="1" u="sng" dirty="0" smtClean="0">
                <a:latin typeface="Arial" pitchFamily="34" charset="0"/>
                <a:cs typeface="Arial" pitchFamily="34" charset="0"/>
              </a:rPr>
              <a:t>Í</a:t>
            </a:r>
            <a:r>
              <a:rPr lang="es-ES_tradnl" sz="3200" b="1" u="sng" noProof="0" dirty="0" smtClean="0">
                <a:latin typeface="Arial" pitchFamily="34" charset="0"/>
                <a:cs typeface="Arial" pitchFamily="34" charset="0"/>
              </a:rPr>
              <a:t>NDICE CONFERENCIA</a:t>
            </a:r>
            <a:endParaRPr kumimoji="0" lang="es-ES_tradnl" sz="32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0"/>
          <p:cNvSpPr txBox="1">
            <a:spLocks noChangeArrowheads="1"/>
          </p:cNvSpPr>
          <p:nvPr/>
        </p:nvSpPr>
        <p:spPr bwMode="auto">
          <a:xfrm>
            <a:off x="107504" y="3214765"/>
            <a:ext cx="9144000" cy="936104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lIns="90488" tIns="44450" rIns="90488" bIns="44450" rtlCol="0">
            <a:normAutofit/>
          </a:bodyPr>
          <a:lstStyle/>
          <a:p>
            <a:pPr marL="990600" marR="0" lvl="1" indent="-5334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3000" dirty="0">
                <a:latin typeface="Arial" pitchFamily="34" charset="0"/>
                <a:cs typeface="Arial" pitchFamily="34" charset="0"/>
              </a:rPr>
              <a:t>3</a:t>
            </a:r>
            <a:r>
              <a:rPr lang="es-ES_tradnl" sz="3000" dirty="0" smtClean="0">
                <a:latin typeface="Arial" pitchFamily="34" charset="0"/>
                <a:cs typeface="Arial" pitchFamily="34" charset="0"/>
              </a:rPr>
              <a:t>.- Empleos militares. </a:t>
            </a:r>
            <a:endParaRPr kumimoji="0" lang="es-ES_tradnl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107504" y="3898841"/>
            <a:ext cx="9144000" cy="936104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lIns="90488" tIns="44450" rIns="90488" bIns="44450" rtlCol="0">
            <a:normAutofit/>
          </a:bodyPr>
          <a:lstStyle/>
          <a:p>
            <a:pPr marL="990600" marR="0" lvl="1" indent="-5334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3000" dirty="0">
                <a:latin typeface="Arial" pitchFamily="34" charset="0"/>
                <a:cs typeface="Arial" pitchFamily="34" charset="0"/>
              </a:rPr>
              <a:t>4</a:t>
            </a:r>
            <a:r>
              <a:rPr lang="es-ES_tradnl" sz="3000" dirty="0" smtClean="0">
                <a:latin typeface="Arial" pitchFamily="34" charset="0"/>
                <a:cs typeface="Arial" pitchFamily="34" charset="0"/>
              </a:rPr>
              <a:t>.- Uniformes militares. </a:t>
            </a:r>
            <a:endParaRPr kumimoji="0" lang="es-ES_tradnl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108520" y="2636912"/>
            <a:ext cx="9144000" cy="936104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lIns="90488" tIns="44450" rIns="90488" bIns="44450" rtlCol="0">
            <a:normAutofit/>
          </a:bodyPr>
          <a:lstStyle/>
          <a:p>
            <a:pPr marL="990600" marR="0" lvl="1" indent="-5334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3000" dirty="0">
                <a:latin typeface="Arial" pitchFamily="34" charset="0"/>
                <a:cs typeface="Arial" pitchFamily="34" charset="0"/>
              </a:rPr>
              <a:t>2</a:t>
            </a:r>
            <a:r>
              <a:rPr lang="es-ES_tradnl" sz="3000" dirty="0" smtClean="0">
                <a:latin typeface="Arial" pitchFamily="34" charset="0"/>
                <a:cs typeface="Arial" pitchFamily="34" charset="0"/>
              </a:rPr>
              <a:t>.- Reglamento de Honores. </a:t>
            </a:r>
            <a:endParaRPr kumimoji="0" lang="es-ES_tradnl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sp>
        <p:nvSpPr>
          <p:cNvPr id="13" name="Rectangle 10"/>
          <p:cNvSpPr txBox="1">
            <a:spLocks noChangeArrowheads="1"/>
          </p:cNvSpPr>
          <p:nvPr/>
        </p:nvSpPr>
        <p:spPr bwMode="auto">
          <a:xfrm>
            <a:off x="107504" y="2060848"/>
            <a:ext cx="9144000" cy="936104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lIns="90488" tIns="44450" rIns="90488" bIns="44450" rtlCol="0">
            <a:normAutofit/>
          </a:bodyPr>
          <a:lstStyle/>
          <a:p>
            <a:pPr marL="990600" lvl="1" indent="-533400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3000" dirty="0">
                <a:latin typeface="Arial" pitchFamily="34" charset="0"/>
                <a:cs typeface="Arial" pitchFamily="34" charset="0"/>
              </a:rPr>
              <a:t>1</a:t>
            </a:r>
            <a:r>
              <a:rPr lang="es-ES_tradnl" sz="3000" dirty="0" smtClean="0">
                <a:latin typeface="Arial" pitchFamily="34" charset="0"/>
                <a:cs typeface="Arial" pitchFamily="34" charset="0"/>
              </a:rPr>
              <a:t>.- Real Decreto de Precedencias del Estado. </a:t>
            </a:r>
            <a:endParaRPr kumimoji="0" lang="es-ES_tradnl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16" name="Rectangle 10"/>
          <p:cNvSpPr txBox="1">
            <a:spLocks noChangeArrowheads="1"/>
          </p:cNvSpPr>
          <p:nvPr/>
        </p:nvSpPr>
        <p:spPr bwMode="auto">
          <a:xfrm>
            <a:off x="108520" y="4653136"/>
            <a:ext cx="9144000" cy="936104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lIns="90488" tIns="44450" rIns="90488" bIns="44450" rtlCol="0">
            <a:normAutofit/>
          </a:bodyPr>
          <a:lstStyle/>
          <a:p>
            <a:pPr marL="990600" marR="0" lvl="1" indent="-5334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3000" dirty="0">
                <a:latin typeface="Arial" pitchFamily="34" charset="0"/>
                <a:cs typeface="Arial" pitchFamily="34" charset="0"/>
              </a:rPr>
              <a:t>5</a:t>
            </a:r>
            <a:r>
              <a:rPr lang="es-ES_tradnl" sz="3000" dirty="0" smtClean="0">
                <a:latin typeface="Arial" pitchFamily="34" charset="0"/>
                <a:cs typeface="Arial" pitchFamily="34" charset="0"/>
              </a:rPr>
              <a:t>.- Condecoraciones Militares. </a:t>
            </a:r>
            <a:endParaRPr kumimoji="0" lang="es-ES_tradnl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79512" y="16288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EJÉRCITO DEL AIRE</a:t>
            </a:r>
            <a:endParaRPr lang="es-ES" b="1" u="sng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t="18701" r="20041" b="6708"/>
          <a:stretch/>
        </p:blipFill>
        <p:spPr>
          <a:xfrm rot="16200000">
            <a:off x="827114" y="2420418"/>
            <a:ext cx="4449176" cy="361665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26443" r="14823" b="24577"/>
          <a:stretch/>
        </p:blipFill>
        <p:spPr>
          <a:xfrm>
            <a:off x="5242294" y="2780928"/>
            <a:ext cx="3362154" cy="303412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7161093" y="4653136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s-E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6288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CUERPOS COMUNES</a:t>
            </a:r>
            <a:endParaRPr lang="es-ES" b="1" u="sng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20936" r="29679" b="15682"/>
          <a:stretch/>
        </p:blipFill>
        <p:spPr>
          <a:xfrm rot="16200000">
            <a:off x="2062303" y="2071431"/>
            <a:ext cx="4895778" cy="386803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1589891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Empleo de SM el Rey</a:t>
            </a:r>
            <a:r>
              <a:rPr lang="es-ES" sz="2400" dirty="0" smtClean="0"/>
              <a:t>: Capitán General del Ejército de Tierra (ET), Armada (FN) y Ejército del Aire (EA).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0" y="2935957"/>
            <a:ext cx="1771650" cy="25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57" y="2935956"/>
            <a:ext cx="1771650" cy="25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54" y="2935956"/>
            <a:ext cx="1774627" cy="25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128" y="2939276"/>
            <a:ext cx="1772344" cy="257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67544" y="1445875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Empleo de SAR la Princesa de Asturias</a:t>
            </a:r>
            <a:r>
              <a:rPr lang="es-ES" sz="2400" dirty="0" smtClean="0"/>
              <a:t>: regulado según Real Decreto 173/2023.</a:t>
            </a:r>
            <a:endParaRPr lang="es-ES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076056" y="22048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3" y="2274811"/>
            <a:ext cx="3068217" cy="204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07" y="1899053"/>
            <a:ext cx="2035136" cy="271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9120"/>
            <a:ext cx="2545905" cy="1743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83" y="1973430"/>
            <a:ext cx="3109330" cy="174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9" b="25000"/>
          <a:stretch/>
        </p:blipFill>
        <p:spPr>
          <a:xfrm>
            <a:off x="3652648" y="4509120"/>
            <a:ext cx="2016224" cy="208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23" y="3861048"/>
            <a:ext cx="1872208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48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EMPLEOS MILITARES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34076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TRATAMIENTOS DE LOS COMPONENTES</a:t>
            </a:r>
          </a:p>
          <a:p>
            <a:pPr algn="ctr"/>
            <a:r>
              <a:rPr lang="es-ES" sz="3200" b="1" dirty="0" smtClean="0"/>
              <a:t>DE LAS FUERZAS ARMADAS:</a:t>
            </a:r>
            <a:endParaRPr lang="es-ES" sz="32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79512" y="227687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Reyes de España</a:t>
            </a:r>
            <a:r>
              <a:rPr lang="es-ES" sz="2400" dirty="0" smtClean="0"/>
              <a:t>: Majestad (VM). 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79512" y="2679303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Princesa de Asturias e Infantes de España</a:t>
            </a:r>
            <a:r>
              <a:rPr lang="es-ES" sz="2400" dirty="0" smtClean="0"/>
              <a:t>: Alteza Real (SAR). 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79512" y="3039343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Oficiales </a:t>
            </a:r>
            <a:r>
              <a:rPr lang="es-ES" sz="2400" b="1" u="sng" dirty="0"/>
              <a:t>G</a:t>
            </a:r>
            <a:r>
              <a:rPr lang="es-ES" sz="2400" b="1" u="sng" dirty="0" smtClean="0"/>
              <a:t>enerales</a:t>
            </a:r>
            <a:r>
              <a:rPr lang="es-ES" sz="2400" dirty="0" smtClean="0"/>
              <a:t>: Excelencia (VE). 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79512" y="347139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Coroneles/Capitanes de Navío</a:t>
            </a:r>
            <a:r>
              <a:rPr lang="es-ES" sz="2400" dirty="0" smtClean="0"/>
              <a:t>: Señoría (VS). 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79512" y="386104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Resto de miembros de las FAS</a:t>
            </a:r>
            <a:r>
              <a:rPr lang="es-ES" sz="2400" dirty="0" smtClean="0"/>
              <a:t>: Usted (VD). </a:t>
            </a:r>
            <a:endParaRPr lang="es-ES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79512" y="4263479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Caballeros Grandes Cruces y Laureados de la Real y Militar Orden de San Fernando</a:t>
            </a:r>
            <a:r>
              <a:rPr lang="es-ES" sz="2400" dirty="0" smtClean="0"/>
              <a:t>: tratamiento superior al que por su empleo le corresponda. </a:t>
            </a:r>
            <a:endParaRPr lang="es-ES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79512" y="537321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Medalla Militar Individual</a:t>
            </a:r>
            <a:r>
              <a:rPr lang="es-ES" sz="2400" dirty="0" smtClean="0"/>
              <a:t>: el del empleo inmediato superior al suyo. </a:t>
            </a:r>
            <a:endParaRPr lang="es-ES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79512" y="6063679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Jueces Militares</a:t>
            </a:r>
            <a:r>
              <a:rPr lang="es-ES" sz="2400" dirty="0" smtClean="0"/>
              <a:t>, en el ejercicio de su cargo: Señoría. </a:t>
            </a:r>
            <a:endParaRPr lang="es-ES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3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-1980728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TIPOS DE UNIFORMES: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23528" y="191683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Gran Etiqueta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sp>
        <p:nvSpPr>
          <p:cNvPr id="13" name="5 CuadroTexto"/>
          <p:cNvSpPr txBox="1"/>
          <p:nvPr/>
        </p:nvSpPr>
        <p:spPr>
          <a:xfrm>
            <a:off x="323528" y="241718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Etiqueta</a:t>
            </a:r>
          </a:p>
        </p:txBody>
      </p:sp>
      <p:sp>
        <p:nvSpPr>
          <p:cNvPr id="14" name="5 CuadroTexto"/>
          <p:cNvSpPr txBox="1"/>
          <p:nvPr/>
        </p:nvSpPr>
        <p:spPr>
          <a:xfrm>
            <a:off x="323528" y="291754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Gala</a:t>
            </a:r>
          </a:p>
        </p:txBody>
      </p:sp>
      <p:sp>
        <p:nvSpPr>
          <p:cNvPr id="15" name="5 CuadroTexto"/>
          <p:cNvSpPr txBox="1"/>
          <p:nvPr/>
        </p:nvSpPr>
        <p:spPr>
          <a:xfrm>
            <a:off x="-252536" y="341789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Actos de especial relevancia</a:t>
            </a:r>
          </a:p>
        </p:txBody>
      </p:sp>
      <p:sp>
        <p:nvSpPr>
          <p:cNvPr id="16" name="5 CuadroTexto"/>
          <p:cNvSpPr txBox="1"/>
          <p:nvPr/>
        </p:nvSpPr>
        <p:spPr>
          <a:xfrm>
            <a:off x="323528" y="391824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Diario</a:t>
            </a:r>
          </a:p>
        </p:txBody>
      </p:sp>
      <p:sp>
        <p:nvSpPr>
          <p:cNvPr id="17" name="5 CuadroTexto"/>
          <p:cNvSpPr txBox="1"/>
          <p:nvPr/>
        </p:nvSpPr>
        <p:spPr>
          <a:xfrm>
            <a:off x="323528" y="441860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Trabajo</a:t>
            </a:r>
          </a:p>
        </p:txBody>
      </p:sp>
      <p:sp>
        <p:nvSpPr>
          <p:cNvPr id="18" name="5 CuadroTexto"/>
          <p:cNvSpPr txBox="1"/>
          <p:nvPr/>
        </p:nvSpPr>
        <p:spPr>
          <a:xfrm>
            <a:off x="323528" y="491895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Campaña</a:t>
            </a:r>
          </a:p>
        </p:txBody>
      </p:sp>
      <p:sp>
        <p:nvSpPr>
          <p:cNvPr id="19" name="5 CuadroTexto"/>
          <p:cNvSpPr txBox="1"/>
          <p:nvPr/>
        </p:nvSpPr>
        <p:spPr>
          <a:xfrm>
            <a:off x="467544" y="541931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Especiales</a:t>
            </a:r>
          </a:p>
        </p:txBody>
      </p:sp>
      <p:sp>
        <p:nvSpPr>
          <p:cNvPr id="20" name="5 CuadroTexto"/>
          <p:cNvSpPr txBox="1"/>
          <p:nvPr/>
        </p:nvSpPr>
        <p:spPr>
          <a:xfrm>
            <a:off x="323528" y="5919663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Educación Física</a:t>
            </a:r>
          </a:p>
        </p:txBody>
      </p:sp>
      <p:sp>
        <p:nvSpPr>
          <p:cNvPr id="21" name="3 CuadroTexto"/>
          <p:cNvSpPr txBox="1"/>
          <p:nvPr/>
        </p:nvSpPr>
        <p:spPr>
          <a:xfrm>
            <a:off x="2411760" y="270892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TIPOS DE MODALIDADES:</a:t>
            </a:r>
            <a:endParaRPr lang="es-ES" sz="2400" b="1" dirty="0"/>
          </a:p>
        </p:txBody>
      </p:sp>
      <p:sp>
        <p:nvSpPr>
          <p:cNvPr id="22" name="5 CuadroTexto"/>
          <p:cNvSpPr txBox="1"/>
          <p:nvPr/>
        </p:nvSpPr>
        <p:spPr>
          <a:xfrm>
            <a:off x="4860032" y="321297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A (tiempo frío)</a:t>
            </a:r>
          </a:p>
        </p:txBody>
      </p:sp>
      <p:sp>
        <p:nvSpPr>
          <p:cNvPr id="23" name="5 CuadroTexto"/>
          <p:cNvSpPr txBox="1"/>
          <p:nvPr/>
        </p:nvSpPr>
        <p:spPr>
          <a:xfrm>
            <a:off x="4860032" y="371333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B (tiempo templado)</a:t>
            </a:r>
          </a:p>
        </p:txBody>
      </p:sp>
      <p:sp>
        <p:nvSpPr>
          <p:cNvPr id="24" name="5 CuadroTexto"/>
          <p:cNvSpPr txBox="1"/>
          <p:nvPr/>
        </p:nvSpPr>
        <p:spPr>
          <a:xfrm>
            <a:off x="4860032" y="421368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C (tiempo cálido)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8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EQUIVALENCIA UNIFORMIDAD MILITAR Y ETIQUETA CIVIL:</a:t>
            </a:r>
            <a:endParaRPr lang="es-ES" sz="2400" b="1" dirty="0"/>
          </a:p>
        </p:txBody>
      </p:sp>
      <p:sp>
        <p:nvSpPr>
          <p:cNvPr id="7" name="6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graphicFrame>
        <p:nvGraphicFramePr>
          <p:cNvPr id="11" name="Table 2"/>
          <p:cNvGraphicFramePr/>
          <p:nvPr>
            <p:extLst>
              <p:ext uri="{D42A27DB-BD31-4B8C-83A1-F6EECF244321}">
                <p14:modId xmlns:p14="http://schemas.microsoft.com/office/powerpoint/2010/main" val="2069903374"/>
              </p:ext>
            </p:extLst>
          </p:nvPr>
        </p:nvGraphicFramePr>
        <p:xfrm>
          <a:off x="108856" y="1888515"/>
          <a:ext cx="8927640" cy="5065200"/>
        </p:xfrm>
        <a:graphic>
          <a:graphicData uri="http://schemas.openxmlformats.org/drawingml/2006/table">
            <a:tbl>
              <a:tblPr/>
              <a:tblGrid>
                <a:gridCol w="2975040"/>
                <a:gridCol w="2975040"/>
                <a:gridCol w="2977560"/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200" b="1" strike="noStrike" spc="-1" dirty="0">
                          <a:latin typeface="Arial"/>
                        </a:rPr>
                        <a:t>Uniformidad Militar</a:t>
                      </a:r>
                      <a:endParaRPr lang="es-ES" sz="22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200" b="1" strike="noStrike" spc="-1">
                          <a:latin typeface="Arial"/>
                        </a:rPr>
                        <a:t>Etiqueta Masculina</a:t>
                      </a:r>
                      <a:endParaRPr lang="es-ES" sz="2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200" b="1" strike="noStrike" spc="-1">
                          <a:latin typeface="Arial"/>
                        </a:rPr>
                        <a:t>Etiqueta Femenina</a:t>
                      </a:r>
                      <a:endParaRPr lang="es-ES" sz="2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405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Uniforme Diario “C”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 dirty="0" smtClean="0">
                          <a:latin typeface="Arial"/>
                        </a:rPr>
                        <a:t>No exigencia, Casual, </a:t>
                      </a:r>
                      <a:r>
                        <a:rPr lang="es-ES" sz="1800" b="0" strike="noStrike" spc="-1" dirty="0" err="1" smtClean="0">
                          <a:latin typeface="Arial"/>
                        </a:rPr>
                        <a:t>Bussiness</a:t>
                      </a:r>
                      <a:r>
                        <a:rPr lang="es-ES" sz="1800" b="0" strike="noStrike" spc="-1" dirty="0" smtClean="0">
                          <a:latin typeface="Arial"/>
                        </a:rPr>
                        <a:t> Casual</a:t>
                      </a:r>
                      <a:endParaRPr lang="es-ES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 dirty="0" smtClean="0">
                          <a:latin typeface="Arial"/>
                        </a:rPr>
                        <a:t>No exigencia, Casual, </a:t>
                      </a:r>
                      <a:r>
                        <a:rPr lang="es-ES" sz="1800" b="0" strike="noStrike" spc="-1" dirty="0" err="1" smtClean="0">
                          <a:latin typeface="Arial"/>
                        </a:rPr>
                        <a:t>Bussiness</a:t>
                      </a:r>
                      <a:r>
                        <a:rPr lang="es-ES" sz="1800" b="0" strike="noStrike" spc="-1" dirty="0" smtClean="0">
                          <a:latin typeface="Arial"/>
                        </a:rPr>
                        <a:t> Casual</a:t>
                      </a:r>
                      <a:endParaRPr lang="es-ES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</a:tr>
              <a:tr h="405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U. Diario “A” y “B”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Vestuario formal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Vestuario formal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</a:tr>
              <a:tr h="405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U. Especial Relevancia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Traje oscuro / V. formal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Vestuario formal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</a:tr>
              <a:tr h="605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U. Gala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Traje oscuro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latin typeface="Arial"/>
                        </a:rPr>
                        <a:t>Vestido </a:t>
                      </a:r>
                      <a:r>
                        <a:rPr lang="es-ES" sz="1800" b="0" strike="noStrike" spc="-1" dirty="0" smtClean="0">
                          <a:latin typeface="Arial"/>
                        </a:rPr>
                        <a:t>corto, Vestido de cóctel </a:t>
                      </a:r>
                      <a:r>
                        <a:rPr lang="es-ES" sz="1800" b="0" strike="noStrike" spc="-1" dirty="0">
                          <a:latin typeface="Arial"/>
                        </a:rPr>
                        <a:t>(admite pantalón)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</a:tr>
              <a:tr h="861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U. Etiqueta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latin typeface="Arial"/>
                        </a:rPr>
                        <a:t>Smoking (exclusivo noche) / </a:t>
                      </a:r>
                      <a:r>
                        <a:rPr lang="es-ES" sz="1800" b="0" strike="noStrike" spc="-1" dirty="0" smtClean="0">
                          <a:latin typeface="Arial"/>
                        </a:rPr>
                        <a:t>Traje </a:t>
                      </a:r>
                      <a:r>
                        <a:rPr lang="es-ES" sz="1800" b="0" strike="noStrike" spc="-1" dirty="0">
                          <a:latin typeface="Arial"/>
                        </a:rPr>
                        <a:t>oscuro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 dirty="0" smtClean="0">
                          <a:latin typeface="Arial"/>
                        </a:rPr>
                        <a:t>Vestido largo </a:t>
                      </a:r>
                      <a:r>
                        <a:rPr lang="es-ES" sz="1800" b="0" strike="noStrike" spc="-1" dirty="0">
                          <a:latin typeface="Arial"/>
                        </a:rPr>
                        <a:t>/ Traje </a:t>
                      </a:r>
                      <a:r>
                        <a:rPr lang="es-ES" sz="1800" b="0" strike="noStrike" spc="-1" dirty="0" smtClean="0">
                          <a:latin typeface="Arial"/>
                        </a:rPr>
                        <a:t>largo </a:t>
                      </a:r>
                      <a:r>
                        <a:rPr lang="es-ES" sz="1800" b="0" strike="noStrike" spc="-1" dirty="0">
                          <a:latin typeface="Arial"/>
                        </a:rPr>
                        <a:t>(admite pantalón), exclusivo noche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</a:tr>
              <a:tr h="111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U. Gran Etiqueta &lt;19:00h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latin typeface="Arial"/>
                        </a:rPr>
                        <a:t>Chaqué / </a:t>
                      </a:r>
                      <a:r>
                        <a:rPr lang="es-ES" sz="1800" b="0" strike="noStrike" spc="-1" dirty="0" smtClean="0">
                          <a:latin typeface="Arial"/>
                        </a:rPr>
                        <a:t>Traje </a:t>
                      </a:r>
                      <a:r>
                        <a:rPr lang="es-ES" sz="1800" b="0" strike="noStrike" spc="-1" dirty="0">
                          <a:latin typeface="Arial"/>
                        </a:rPr>
                        <a:t>oscuro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latin typeface="Arial"/>
                        </a:rPr>
                        <a:t>Vestido </a:t>
                      </a:r>
                      <a:r>
                        <a:rPr lang="es-ES" sz="1800" b="0" strike="noStrike" spc="-1" dirty="0" smtClean="0">
                          <a:latin typeface="Arial"/>
                        </a:rPr>
                        <a:t>cóctel </a:t>
                      </a:r>
                      <a:r>
                        <a:rPr lang="es-ES" sz="1800" b="0" strike="noStrike" spc="-1" dirty="0">
                          <a:latin typeface="Arial"/>
                        </a:rPr>
                        <a:t>/ </a:t>
                      </a:r>
                      <a:r>
                        <a:rPr lang="es-ES" sz="1800" b="0" strike="noStrike" spc="-1" dirty="0" smtClean="0">
                          <a:latin typeface="Arial"/>
                        </a:rPr>
                        <a:t>Corto </a:t>
                      </a:r>
                      <a:r>
                        <a:rPr lang="es-ES" sz="1800" b="0" strike="noStrike" spc="-1" dirty="0">
                          <a:latin typeface="Arial"/>
                        </a:rPr>
                        <a:t>(incluye sombrero / tocado)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 smtClean="0">
                          <a:latin typeface="Arial"/>
                        </a:rPr>
                        <a:t>Traje corto, Vestido largo</a:t>
                      </a:r>
                      <a:endParaRPr lang="es-ES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</a:tr>
              <a:tr h="402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U. Gran Etiqueta &gt; 19:00h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latin typeface="Arial"/>
                        </a:rPr>
                        <a:t>Frac (exclusivo noche)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latin typeface="Arial"/>
                        </a:rPr>
                        <a:t>Vestido </a:t>
                      </a:r>
                      <a:r>
                        <a:rPr lang="es-ES" sz="1800" b="0" strike="noStrike" spc="-1" dirty="0" smtClean="0">
                          <a:latin typeface="Arial"/>
                        </a:rPr>
                        <a:t>largo</a:t>
                      </a:r>
                      <a:endParaRPr lang="es-ES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gradFill rotWithShape="0">
                      <a:gsLst>
                        <a:gs pos="0">
                          <a:srgbClr val="DDE8CB"/>
                        </a:gs>
                        <a:gs pos="100000">
                          <a:srgbClr val="B4C7DC"/>
                        </a:gs>
                      </a:gsLst>
                      <a:lin ang="5400000"/>
                    </a:gradFill>
                  </a:tcPr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9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PRENDA DE CABEZA:</a:t>
            </a:r>
            <a:endParaRPr lang="es-ES" sz="2400" b="1" dirty="0"/>
          </a:p>
        </p:txBody>
      </p:sp>
      <p:sp>
        <p:nvSpPr>
          <p:cNvPr id="7" name="6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2" b="17789"/>
          <a:stretch>
            <a:fillRect/>
          </a:stretch>
        </p:blipFill>
        <p:spPr bwMode="auto">
          <a:xfrm>
            <a:off x="611188" y="1806699"/>
            <a:ext cx="25923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31432" r="13776" b="19827"/>
          <a:stretch>
            <a:fillRect/>
          </a:stretch>
        </p:blipFill>
        <p:spPr bwMode="auto">
          <a:xfrm>
            <a:off x="3203575" y="2181349"/>
            <a:ext cx="26241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9887"/>
            <a:ext cx="22479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8" y="3757582"/>
            <a:ext cx="19446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66" y="3863347"/>
            <a:ext cx="2636837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02" y="4193223"/>
            <a:ext cx="2371817" cy="214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131115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PRENDA DE CABEZA:</a:t>
            </a:r>
            <a:endParaRPr lang="es-ES" sz="2400" b="1" dirty="0"/>
          </a:p>
        </p:txBody>
      </p:sp>
      <p:sp>
        <p:nvSpPr>
          <p:cNvPr id="7" name="6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19127"/>
              </p:ext>
            </p:extLst>
          </p:nvPr>
        </p:nvGraphicFramePr>
        <p:xfrm>
          <a:off x="215106" y="1772816"/>
          <a:ext cx="8713788" cy="428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596"/>
                <a:gridCol w="2904596"/>
                <a:gridCol w="2904596"/>
              </a:tblGrid>
              <a:tr h="516732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UNIFORME</a:t>
                      </a:r>
                      <a:endParaRPr lang="es-ES" sz="1800" dirty="0"/>
                    </a:p>
                  </a:txBody>
                  <a:tcPr marL="91449" marR="91449" marT="45732" marB="4573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PRENDA</a:t>
                      </a:r>
                      <a:r>
                        <a:rPr lang="es-ES" sz="1800" baseline="0" dirty="0" smtClean="0"/>
                        <a:t> DE CABEZA</a:t>
                      </a:r>
                      <a:endParaRPr lang="es-ES" sz="1800" dirty="0"/>
                    </a:p>
                  </a:txBody>
                  <a:tcPr marL="91449" marR="91449" marT="45732" marB="4573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OBSERVACIONES</a:t>
                      </a:r>
                      <a:endParaRPr lang="es-ES" sz="1800" dirty="0"/>
                    </a:p>
                  </a:txBody>
                  <a:tcPr marL="91449" marR="91449" marT="45732" marB="4573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16732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GRAN ETIQUETA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GORRA DE PLATO O GORRO FEMENINO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ACTOS OFICIALES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732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ETIQUETA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732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GALA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GORRA DE PLATO O GORRO FEMENINO O PRENDA ESPECÍFICA DE LA UNIDAD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ACTOS MILITARES Y SOCIALES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732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ESPECIAL RELEVANCIA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732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DIARIO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032">
                <a:tc>
                  <a:txBody>
                    <a:bodyPr/>
                    <a:lstStyle/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TRABAJO, CAMPAÑA Y OTROS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PRENDA ESPECÍFICA DE LA UNIDAD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SE UTILIZAN EXCLUSIVAMENTE DENTRO DE LA ACTIVIDAD ORDINARIA</a:t>
                      </a:r>
                      <a:endParaRPr lang="es-ES" sz="18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1" y="1711523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PRENDAS OPCIONALES Y PRENDAS NO EXIGIBLES:</a:t>
            </a:r>
            <a:endParaRPr lang="es-ES" sz="2400" b="1" dirty="0"/>
          </a:p>
        </p:txBody>
      </p:sp>
      <p:sp>
        <p:nvSpPr>
          <p:cNvPr id="7" name="6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8" name="CuadroTexto 8"/>
          <p:cNvSpPr txBox="1">
            <a:spLocks noChangeArrowheads="1"/>
          </p:cNvSpPr>
          <p:nvPr/>
        </p:nvSpPr>
        <p:spPr bwMode="auto">
          <a:xfrm>
            <a:off x="3148933" y="2316956"/>
            <a:ext cx="34575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ES" altLang="es-ES" dirty="0"/>
              <a:t>Con los Uniformes de Gran Etiqueta y Etiqueta </a:t>
            </a:r>
            <a:r>
              <a:rPr lang="es-ES" altLang="es-ES" dirty="0" smtClean="0"/>
              <a:t>no es exigible </a:t>
            </a:r>
            <a:r>
              <a:rPr lang="es-ES" altLang="es-ES" dirty="0"/>
              <a:t>el uso de Capa Negra (E.T. y CC.CC.), Azul Marino (Armada) o Azul Negra (E.A.).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altLang="es-ES" dirty="0"/>
              <a:t>Con los de Gala, Especial Relevancia y Diario es opcional el uso de Gabardina Caqui (E.T.), Azul (Armada), Gris Aviación (E.A.) o Verde Musgo (CC.CC.)  </a:t>
            </a:r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3251"/>
          <a:stretch>
            <a:fillRect/>
          </a:stretch>
        </p:blipFill>
        <p:spPr bwMode="auto">
          <a:xfrm>
            <a:off x="197770" y="2724944"/>
            <a:ext cx="28241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0" r="42439" b="32680"/>
          <a:stretch>
            <a:fillRect/>
          </a:stretch>
        </p:blipFill>
        <p:spPr bwMode="auto">
          <a:xfrm>
            <a:off x="6733508" y="2317767"/>
            <a:ext cx="2360612" cy="315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2699792" y="4941168"/>
            <a:ext cx="3744416" cy="1948293"/>
            <a:chOff x="3184888" y="2411265"/>
            <a:chExt cx="3744416" cy="1948293"/>
          </a:xfrm>
        </p:grpSpPr>
        <p:pic>
          <p:nvPicPr>
            <p:cNvPr id="30" name="Picture 4" descr="Almirante Jefe de Estado Mayor de la Armad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79" y="2689691"/>
              <a:ext cx="987899" cy="12305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uadroTexto 31"/>
            <p:cNvSpPr txBox="1"/>
            <p:nvPr/>
          </p:nvSpPr>
          <p:spPr>
            <a:xfrm>
              <a:off x="3184888" y="3897893"/>
              <a:ext cx="37444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smtClean="0"/>
                <a:t>Almirante General</a:t>
              </a:r>
            </a:p>
            <a:p>
              <a:pPr algn="ctr"/>
              <a:r>
                <a:rPr lang="es-ES" sz="1200" dirty="0" smtClean="0"/>
                <a:t>Excmo. Sr. D. Antonio Piñeiro Sánchez</a:t>
              </a:r>
              <a:endParaRPr lang="es-ES" sz="1200" dirty="0"/>
            </a:p>
          </p:txBody>
        </p:sp>
        <p:sp>
          <p:nvSpPr>
            <p:cNvPr id="34" name="8 CuadroTexto"/>
            <p:cNvSpPr txBox="1"/>
            <p:nvPr/>
          </p:nvSpPr>
          <p:spPr>
            <a:xfrm>
              <a:off x="3390682" y="2411265"/>
              <a:ext cx="3240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rgbClr val="0066FF"/>
                  </a:solidFill>
                </a:rPr>
                <a:t>Jefe de Estado Mayor de la Armada</a:t>
              </a:r>
              <a:endParaRPr lang="es-ES" sz="1400" b="1" dirty="0">
                <a:solidFill>
                  <a:srgbClr val="0066FF"/>
                </a:solidFill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REAL DECRETO DE PRECEDENCIAS DEL ESTADO</a:t>
            </a:r>
          </a:p>
        </p:txBody>
      </p:sp>
      <p:sp>
        <p:nvSpPr>
          <p:cNvPr id="8" name="3 CuadroTexto"/>
          <p:cNvSpPr txBox="1"/>
          <p:nvPr/>
        </p:nvSpPr>
        <p:spPr>
          <a:xfrm>
            <a:off x="179512" y="123914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/>
              <a:t>Cargos militares en el Real Decreto</a:t>
            </a:r>
            <a:r>
              <a:rPr lang="es-ES" sz="3200" dirty="0" smtClean="0"/>
              <a:t>: </a:t>
            </a:r>
            <a:endParaRPr lang="es-ES" sz="3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grpSp>
        <p:nvGrpSpPr>
          <p:cNvPr id="27" name="Grupo 26"/>
          <p:cNvGrpSpPr/>
          <p:nvPr/>
        </p:nvGrpSpPr>
        <p:grpSpPr>
          <a:xfrm>
            <a:off x="5796136" y="4989935"/>
            <a:ext cx="3744416" cy="1912481"/>
            <a:chOff x="5292080" y="4849996"/>
            <a:chExt cx="3744416" cy="1912481"/>
          </a:xfrm>
        </p:grpSpPr>
        <p:sp>
          <p:nvSpPr>
            <p:cNvPr id="18" name="CuadroTexto 17"/>
            <p:cNvSpPr txBox="1"/>
            <p:nvPr/>
          </p:nvSpPr>
          <p:spPr>
            <a:xfrm>
              <a:off x="5292080" y="6300812"/>
              <a:ext cx="37444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smtClean="0"/>
                <a:t>General del Aire</a:t>
              </a:r>
            </a:p>
            <a:p>
              <a:pPr algn="ctr"/>
              <a:r>
                <a:rPr lang="es-ES" sz="1200" dirty="0" smtClean="0"/>
                <a:t>Excmo. Sr. D. Javier Salto Martínez-</a:t>
              </a:r>
              <a:r>
                <a:rPr lang="es-ES" sz="1200" dirty="0" err="1" smtClean="0"/>
                <a:t>Avial</a:t>
              </a:r>
              <a:r>
                <a:rPr lang="es-ES" sz="1200" dirty="0" smtClean="0"/>
                <a:t> </a:t>
              </a:r>
              <a:endParaRPr lang="es-ES" sz="1200" dirty="0"/>
            </a:p>
          </p:txBody>
        </p:sp>
        <p:sp>
          <p:nvSpPr>
            <p:cNvPr id="20" name="8 CuadroTexto"/>
            <p:cNvSpPr txBox="1"/>
            <p:nvPr/>
          </p:nvSpPr>
          <p:spPr>
            <a:xfrm>
              <a:off x="5652120" y="4849996"/>
              <a:ext cx="3240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rgbClr val="0066FF"/>
                  </a:solidFill>
                </a:rPr>
                <a:t>Jefe de Estado Mayor del Aire </a:t>
              </a:r>
              <a:endParaRPr lang="es-ES" sz="1400" b="1" dirty="0">
                <a:solidFill>
                  <a:srgbClr val="0066FF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513" y="5123444"/>
              <a:ext cx="861565" cy="12578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1" name="Grupo 20"/>
          <p:cNvGrpSpPr/>
          <p:nvPr/>
        </p:nvGrpSpPr>
        <p:grpSpPr>
          <a:xfrm>
            <a:off x="971600" y="1700808"/>
            <a:ext cx="7272808" cy="1707867"/>
            <a:chOff x="827584" y="1700808"/>
            <a:chExt cx="7272808" cy="1707867"/>
          </a:xfrm>
        </p:grpSpPr>
        <p:sp>
          <p:nvSpPr>
            <p:cNvPr id="11" name="4 CuadroTexto"/>
            <p:cNvSpPr txBox="1"/>
            <p:nvPr/>
          </p:nvSpPr>
          <p:spPr>
            <a:xfrm>
              <a:off x="827584" y="1700808"/>
              <a:ext cx="7272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smtClean="0">
                  <a:solidFill>
                    <a:srgbClr val="0066FF"/>
                  </a:solidFill>
                </a:rPr>
                <a:t>Ministra de Defensa</a:t>
              </a:r>
              <a:endParaRPr lang="es-ES" sz="2400" b="1" dirty="0">
                <a:solidFill>
                  <a:srgbClr val="0066FF"/>
                </a:solidFill>
              </a:endParaRP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1269300" y="3131676"/>
              <a:ext cx="618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smtClean="0"/>
                <a:t>Excma. Sra. Dª. Margarita Robles Fernandez </a:t>
              </a:r>
              <a:endParaRPr lang="es-ES" sz="1200" dirty="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279" y="2014443"/>
              <a:ext cx="884133" cy="11764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upo 3"/>
          <p:cNvGrpSpPr/>
          <p:nvPr/>
        </p:nvGrpSpPr>
        <p:grpSpPr>
          <a:xfrm>
            <a:off x="1981448" y="3255367"/>
            <a:ext cx="6046936" cy="1757809"/>
            <a:chOff x="2053456" y="3255367"/>
            <a:chExt cx="6046936" cy="1757809"/>
          </a:xfrm>
        </p:grpSpPr>
        <p:sp>
          <p:nvSpPr>
            <p:cNvPr id="12" name="6 CuadroTexto"/>
            <p:cNvSpPr txBox="1"/>
            <p:nvPr/>
          </p:nvSpPr>
          <p:spPr>
            <a:xfrm>
              <a:off x="2053456" y="3255367"/>
              <a:ext cx="604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smtClean="0">
                  <a:solidFill>
                    <a:srgbClr val="0066FF"/>
                  </a:solidFill>
                </a:rPr>
                <a:t>Jefe del Estado Mayor de la Defensa (JEMAD)</a:t>
              </a:r>
              <a:endParaRPr lang="es-ES" sz="2400" b="1" dirty="0">
                <a:solidFill>
                  <a:srgbClr val="0066FF"/>
                </a:solidFill>
              </a:endParaRPr>
            </a:p>
          </p:txBody>
        </p:sp>
        <p:grpSp>
          <p:nvGrpSpPr>
            <p:cNvPr id="26" name="Grupo 25"/>
            <p:cNvGrpSpPr/>
            <p:nvPr/>
          </p:nvGrpSpPr>
          <p:grpSpPr>
            <a:xfrm>
              <a:off x="2627784" y="3645024"/>
              <a:ext cx="3744416" cy="1368152"/>
              <a:chOff x="2411760" y="3645024"/>
              <a:chExt cx="3744416" cy="1368152"/>
            </a:xfrm>
          </p:grpSpPr>
          <p:sp>
            <p:nvSpPr>
              <p:cNvPr id="17" name="CuadroTexto 16"/>
              <p:cNvSpPr txBox="1"/>
              <p:nvPr/>
            </p:nvSpPr>
            <p:spPr>
              <a:xfrm>
                <a:off x="2411760" y="4551511"/>
                <a:ext cx="374441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/>
                  <a:t>Almirante General</a:t>
                </a:r>
              </a:p>
              <a:p>
                <a:pPr algn="ctr"/>
                <a:r>
                  <a:rPr lang="es-ES" sz="1200" dirty="0" smtClean="0"/>
                  <a:t>Excmo. Sr. D. Teodoro López Calderón </a:t>
                </a:r>
                <a:endParaRPr lang="es-ES" sz="1200" dirty="0"/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467"/>
              <a:stretch/>
            </p:blipFill>
            <p:spPr>
              <a:xfrm>
                <a:off x="3901935" y="3645024"/>
                <a:ext cx="884823" cy="10801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-396552" y="4979482"/>
            <a:ext cx="3744416" cy="1923033"/>
            <a:chOff x="-396552" y="4839543"/>
            <a:chExt cx="3744416" cy="1923033"/>
          </a:xfrm>
        </p:grpSpPr>
        <p:grpSp>
          <p:nvGrpSpPr>
            <p:cNvPr id="25" name="Grupo 24"/>
            <p:cNvGrpSpPr/>
            <p:nvPr/>
          </p:nvGrpSpPr>
          <p:grpSpPr>
            <a:xfrm>
              <a:off x="-396552" y="4839543"/>
              <a:ext cx="3744416" cy="1923033"/>
              <a:chOff x="-324544" y="4839543"/>
              <a:chExt cx="3744416" cy="1923033"/>
            </a:xfrm>
          </p:grpSpPr>
          <p:sp>
            <p:nvSpPr>
              <p:cNvPr id="13" name="8 CuadroTexto"/>
              <p:cNvSpPr txBox="1"/>
              <p:nvPr/>
            </p:nvSpPr>
            <p:spPr>
              <a:xfrm>
                <a:off x="107505" y="4839543"/>
                <a:ext cx="26642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400" b="1" dirty="0" smtClean="0">
                    <a:solidFill>
                      <a:srgbClr val="0066FF"/>
                    </a:solidFill>
                  </a:rPr>
                  <a:t>Jefe de Estado Mayor del Ejército</a:t>
                </a: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-324544" y="6300911"/>
                <a:ext cx="374441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/>
                  <a:t>General de Ejército</a:t>
                </a:r>
              </a:p>
              <a:p>
                <a:pPr algn="ctr"/>
                <a:r>
                  <a:rPr lang="es-ES" sz="1200" dirty="0" smtClean="0"/>
                  <a:t>Excmo. Sr. D.  Amador </a:t>
                </a:r>
                <a:r>
                  <a:rPr lang="es-ES" sz="1200" dirty="0" err="1" smtClean="0"/>
                  <a:t>Enseñat</a:t>
                </a:r>
                <a:r>
                  <a:rPr lang="es-ES" sz="1200" dirty="0" smtClean="0"/>
                  <a:t> y </a:t>
                </a:r>
                <a:r>
                  <a:rPr lang="es-ES" sz="1200" dirty="0" err="1" smtClean="0"/>
                  <a:t>Berea</a:t>
                </a:r>
                <a:endParaRPr lang="es-ES" sz="1200" dirty="0"/>
              </a:p>
            </p:txBody>
          </p:sp>
        </p:grpSp>
        <p:pic>
          <p:nvPicPr>
            <p:cNvPr id="1026" name="Picture 2" descr="Foto oficia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5098444"/>
              <a:ext cx="851319" cy="12769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973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44551" y="166211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FAJAS:</a:t>
            </a:r>
            <a:endParaRPr lang="es-ES" sz="2400" b="1" dirty="0"/>
          </a:p>
        </p:txBody>
      </p:sp>
      <p:sp>
        <p:nvSpPr>
          <p:cNvPr id="7" name="6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8" name="CuadroTexto 8"/>
          <p:cNvSpPr txBox="1">
            <a:spLocks noChangeArrowheads="1"/>
          </p:cNvSpPr>
          <p:nvPr/>
        </p:nvSpPr>
        <p:spPr bwMode="auto">
          <a:xfrm>
            <a:off x="2770188" y="2605839"/>
            <a:ext cx="34559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ES" altLang="es-ES" dirty="0"/>
              <a:t>Con los Uniformes de Gran Etiqueta, Gala y Especial Relevancia los Oficiales Generales y Diplomados de Estado Mayor que ocupan destino como diplomados llevarán faja, roja o </a:t>
            </a:r>
            <a:r>
              <a:rPr lang="es-ES" altLang="es-ES" dirty="0" smtClean="0"/>
              <a:t>azul, respectivamente.</a:t>
            </a:r>
            <a:endParaRPr lang="es-ES" altLang="es-ES" dirty="0"/>
          </a:p>
        </p:txBody>
      </p:sp>
      <p:pic>
        <p:nvPicPr>
          <p:cNvPr id="1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405656"/>
            <a:ext cx="1681162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232619"/>
            <a:ext cx="16795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288" y="1297355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CORDÓN DORADO:</a:t>
            </a:r>
            <a:endParaRPr lang="es-ES" sz="2400" b="1" dirty="0"/>
          </a:p>
        </p:txBody>
      </p:sp>
      <p:sp>
        <p:nvSpPr>
          <p:cNvPr id="7" name="6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31886"/>
          <a:stretch>
            <a:fillRect/>
          </a:stretch>
        </p:blipFill>
        <p:spPr bwMode="auto">
          <a:xfrm>
            <a:off x="323528" y="1700808"/>
            <a:ext cx="3563937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4139952" y="2636912"/>
            <a:ext cx="460851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dirty="0"/>
              <a:t>El Ayudante de Campo se distingue por el cordón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dirty="0"/>
              <a:t>De Diario (un cordón dorado)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dirty="0"/>
              <a:t>De Gala (un cordón dorado trenzado).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dirty="0"/>
              <a:t>Según la autoridad a quien acompañan se diferencian en el número de nudos y en los clavos terminales.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5" y="2655694"/>
            <a:ext cx="4549429" cy="304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CuadroTexto"/>
          <p:cNvSpPr txBox="1"/>
          <p:nvPr/>
        </p:nvSpPr>
        <p:spPr>
          <a:xfrm>
            <a:off x="395288" y="1527175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BASTÓN DE MANDO:</a:t>
            </a:r>
            <a:endParaRPr lang="es-ES" sz="2400" b="1" dirty="0"/>
          </a:p>
        </p:txBody>
      </p:sp>
      <p:sp>
        <p:nvSpPr>
          <p:cNvPr id="7" name="6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12" name="Rectángulo 1"/>
          <p:cNvSpPr>
            <a:spLocks noChangeArrowheads="1"/>
          </p:cNvSpPr>
          <p:nvPr/>
        </p:nvSpPr>
        <p:spPr bwMode="auto">
          <a:xfrm>
            <a:off x="4911030" y="2348880"/>
            <a:ext cx="398145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ES" sz="2200" dirty="0">
                <a:solidFill>
                  <a:srgbClr val="000000"/>
                </a:solidFill>
              </a:rPr>
              <a:t>El bastón de mando es atributo de los oficiales generales y oficiales que ejercen la acción de mando.</a:t>
            </a:r>
          </a:p>
          <a:p>
            <a:pPr algn="just"/>
            <a:r>
              <a:rPr lang="es-ES" altLang="es-ES" sz="2200" dirty="0">
                <a:solidFill>
                  <a:srgbClr val="000000"/>
                </a:solidFill>
              </a:rPr>
              <a:t>Podrá ser utilizado en territorio nacional en los actos que dichas autoridades presidan y en las visitas de inspección a unidades y centros subordinados. </a:t>
            </a:r>
            <a:endParaRPr lang="es-ES" altLang="es-ES" sz="2200" dirty="0"/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3635897" y="2708920"/>
            <a:ext cx="1275133" cy="12962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-1620688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ET. GRAN ETIQUETA </a:t>
            </a:r>
            <a:r>
              <a:rPr lang="es-ES" sz="2400" b="1" dirty="0" err="1" smtClean="0"/>
              <a:t>Mod</a:t>
            </a:r>
            <a:r>
              <a:rPr lang="es-ES" sz="2400" b="1" dirty="0" smtClean="0"/>
              <a:t>. A y B:</a:t>
            </a:r>
            <a:endParaRPr lang="es-ES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(ET)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/>
          <a:stretch/>
        </p:blipFill>
        <p:spPr>
          <a:xfrm>
            <a:off x="467544" y="1844824"/>
            <a:ext cx="3844999" cy="42696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12" name="3 CuadroTexto"/>
          <p:cNvSpPr txBox="1"/>
          <p:nvPr/>
        </p:nvSpPr>
        <p:spPr>
          <a:xfrm>
            <a:off x="305983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ET. ETIQUETA </a:t>
            </a:r>
            <a:r>
              <a:rPr lang="es-ES" sz="2400" b="1" dirty="0" err="1" smtClean="0"/>
              <a:t>Mod</a:t>
            </a:r>
            <a:r>
              <a:rPr lang="es-ES" sz="2400" b="1" dirty="0" smtClean="0"/>
              <a:t>. A y B:</a:t>
            </a:r>
            <a:endParaRPr lang="es-ES" sz="24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/>
          <a:stretch/>
        </p:blipFill>
        <p:spPr>
          <a:xfrm>
            <a:off x="5019446" y="1820585"/>
            <a:ext cx="4089058" cy="427271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4614798" y="1628800"/>
            <a:ext cx="4664365" cy="465090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2412776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ET. GALA </a:t>
            </a:r>
            <a:r>
              <a:rPr lang="es-ES" sz="2400" b="1" dirty="0" err="1" smtClean="0"/>
              <a:t>Mod</a:t>
            </a:r>
            <a:r>
              <a:rPr lang="es-ES" sz="2400" b="1" dirty="0" smtClean="0"/>
              <a:t>. A y B:</a:t>
            </a:r>
            <a:endParaRPr lang="es-ES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(ET)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75976" y="1772816"/>
            <a:ext cx="4207992" cy="46339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12" name="3 CuadroTexto"/>
          <p:cNvSpPr txBox="1"/>
          <p:nvPr/>
        </p:nvSpPr>
        <p:spPr>
          <a:xfrm>
            <a:off x="2627784" y="134076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ET. ESPECIAL RELEVANCIA </a:t>
            </a:r>
            <a:r>
              <a:rPr lang="es-ES" sz="2400" b="1" dirty="0" err="1" smtClean="0"/>
              <a:t>Mod</a:t>
            </a:r>
            <a:r>
              <a:rPr lang="es-ES" sz="2400" b="1" dirty="0" smtClean="0"/>
              <a:t>. A y B:</a:t>
            </a:r>
            <a:endParaRPr lang="es-ES" sz="2400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8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59492" y="1700808"/>
            <a:ext cx="4236293" cy="452142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1836712" y="134076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ET. DIARIO </a:t>
            </a:r>
            <a:r>
              <a:rPr lang="es-ES" sz="2400" b="1" dirty="0" err="1" smtClean="0"/>
              <a:t>Mod</a:t>
            </a:r>
            <a:r>
              <a:rPr lang="es-ES" sz="2400" b="1" dirty="0" smtClean="0"/>
              <a:t>. A y B:</a:t>
            </a:r>
            <a:endParaRPr lang="es-ES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(ET)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5148064" y="1694256"/>
            <a:ext cx="3564396" cy="4615064"/>
          </a:xfrm>
          <a:prstGeom prst="rect">
            <a:avLst/>
          </a:prstGeom>
        </p:spPr>
      </p:pic>
      <p:sp>
        <p:nvSpPr>
          <p:cNvPr id="12" name="3 CuadroTexto"/>
          <p:cNvSpPr txBox="1"/>
          <p:nvPr/>
        </p:nvSpPr>
        <p:spPr>
          <a:xfrm>
            <a:off x="2915816" y="134076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ET. DIARIO </a:t>
            </a:r>
            <a:r>
              <a:rPr lang="es-ES" sz="2400" b="1" dirty="0" err="1" smtClean="0"/>
              <a:t>Mod</a:t>
            </a:r>
            <a:r>
              <a:rPr lang="es-ES" sz="2400" b="1" dirty="0" smtClean="0"/>
              <a:t>. C:</a:t>
            </a:r>
            <a:endParaRPr lang="es-ES" sz="2400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8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ET. TRABAJO Modalidad A, B y C:</a:t>
            </a:r>
            <a:endParaRPr lang="es-ES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(ET)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2627784" y="1844824"/>
            <a:ext cx="4248472" cy="46371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8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(ARMADA)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3"/>
          <a:stretch/>
        </p:blipFill>
        <p:spPr>
          <a:xfrm>
            <a:off x="107504" y="1533978"/>
            <a:ext cx="2880320" cy="4775342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4"/>
          <a:stretch/>
        </p:blipFill>
        <p:spPr>
          <a:xfrm>
            <a:off x="3131840" y="1746632"/>
            <a:ext cx="2779288" cy="4418672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/>
          <p:nvPr/>
        </p:nvPicPr>
        <p:blipFill>
          <a:blip r:embed="rId5"/>
          <a:stretch/>
        </p:blipFill>
        <p:spPr>
          <a:xfrm>
            <a:off x="5915236" y="1746632"/>
            <a:ext cx="3121260" cy="4494049"/>
          </a:xfrm>
          <a:prstGeom prst="rect">
            <a:avLst/>
          </a:prstGeom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(ARMADA)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3"/>
          <a:stretch/>
        </p:blipFill>
        <p:spPr>
          <a:xfrm>
            <a:off x="179512" y="1528752"/>
            <a:ext cx="3312368" cy="4564544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4"/>
          <a:stretch/>
        </p:blipFill>
        <p:spPr>
          <a:xfrm>
            <a:off x="3707904" y="1700808"/>
            <a:ext cx="2518120" cy="4366919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/>
          <p:nvPr/>
        </p:nvPicPr>
        <p:blipFill>
          <a:blip r:embed="rId5"/>
          <a:stretch/>
        </p:blipFill>
        <p:spPr>
          <a:xfrm>
            <a:off x="6442048" y="1653570"/>
            <a:ext cx="2594448" cy="4295709"/>
          </a:xfrm>
          <a:prstGeom prst="rect">
            <a:avLst/>
          </a:prstGeom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/>
          <p:nvPr/>
        </p:nvPicPr>
        <p:blipFill>
          <a:blip r:embed="rId2"/>
          <a:stretch/>
        </p:blipFill>
        <p:spPr>
          <a:xfrm>
            <a:off x="5986096" y="1597948"/>
            <a:ext cx="3050400" cy="4423340"/>
          </a:xfrm>
          <a:prstGeom prst="rect">
            <a:avLst/>
          </a:prstGeom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(ARMADA)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4"/>
          <a:stretch/>
        </p:blipFill>
        <p:spPr>
          <a:xfrm>
            <a:off x="179512" y="1528752"/>
            <a:ext cx="2667076" cy="4636552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5"/>
          <a:stretch/>
        </p:blipFill>
        <p:spPr>
          <a:xfrm>
            <a:off x="2872652" y="1562314"/>
            <a:ext cx="3139508" cy="4530982"/>
          </a:xfrm>
          <a:prstGeom prst="rect">
            <a:avLst/>
          </a:prstGeom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REAL DECRETO DE PRECEDENCIAS DEL ESTADO</a:t>
            </a:r>
          </a:p>
        </p:txBody>
      </p:sp>
      <p:sp>
        <p:nvSpPr>
          <p:cNvPr id="8" name="3 CuadroTexto"/>
          <p:cNvSpPr txBox="1"/>
          <p:nvPr/>
        </p:nvSpPr>
        <p:spPr>
          <a:xfrm>
            <a:off x="179512" y="123914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/>
              <a:t>Cargos militares en el Real Decreto</a:t>
            </a:r>
            <a:r>
              <a:rPr lang="es-ES" sz="3200" dirty="0" smtClean="0"/>
              <a:t>: </a:t>
            </a:r>
            <a:endParaRPr lang="es-ES" sz="3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1835696" y="3356992"/>
            <a:ext cx="5616624" cy="1667820"/>
            <a:chOff x="1835696" y="3356992"/>
            <a:chExt cx="5616624" cy="1667820"/>
          </a:xfrm>
        </p:grpSpPr>
        <p:grpSp>
          <p:nvGrpSpPr>
            <p:cNvPr id="5" name="Grupo 4"/>
            <p:cNvGrpSpPr/>
            <p:nvPr/>
          </p:nvGrpSpPr>
          <p:grpSpPr>
            <a:xfrm>
              <a:off x="1835696" y="3356992"/>
              <a:ext cx="5616624" cy="1229310"/>
              <a:chOff x="1835696" y="3356992"/>
              <a:chExt cx="5616624" cy="1229310"/>
            </a:xfrm>
          </p:grpSpPr>
          <p:sp>
            <p:nvSpPr>
              <p:cNvPr id="12" name="6 CuadroTexto"/>
              <p:cNvSpPr txBox="1"/>
              <p:nvPr/>
            </p:nvSpPr>
            <p:spPr>
              <a:xfrm>
                <a:off x="1835696" y="3356992"/>
                <a:ext cx="5138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400" b="1" dirty="0" smtClean="0">
                    <a:solidFill>
                      <a:srgbClr val="0066FF"/>
                    </a:solidFill>
                  </a:rPr>
                  <a:t>Delegado de Defensa</a:t>
                </a:r>
                <a:endParaRPr lang="es-ES" sz="2400" b="1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4355976" y="4124637"/>
                <a:ext cx="30963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/>
                  <a:t>Coronel</a:t>
                </a:r>
              </a:p>
              <a:p>
                <a:pPr algn="ctr"/>
                <a:r>
                  <a:rPr lang="es-ES" sz="1200" dirty="0" smtClean="0"/>
                  <a:t>Ilmo. Sr. D. Antonio Bernal Martín </a:t>
                </a:r>
                <a:endParaRPr lang="es-ES" sz="1200" dirty="0"/>
              </a:p>
            </p:txBody>
          </p:sp>
        </p:grp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612" y="3717032"/>
              <a:ext cx="866404" cy="13077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0" name="Imagen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115616" y="1671191"/>
            <a:ext cx="7344816" cy="1792600"/>
            <a:chOff x="1115616" y="1671191"/>
            <a:chExt cx="7344816" cy="1792600"/>
          </a:xfrm>
        </p:grpSpPr>
        <p:grpSp>
          <p:nvGrpSpPr>
            <p:cNvPr id="6" name="Grupo 5"/>
            <p:cNvGrpSpPr/>
            <p:nvPr/>
          </p:nvGrpSpPr>
          <p:grpSpPr>
            <a:xfrm>
              <a:off x="1115616" y="1671191"/>
              <a:ext cx="7344816" cy="1211362"/>
              <a:chOff x="1115616" y="1671191"/>
              <a:chExt cx="7344816" cy="1211362"/>
            </a:xfrm>
          </p:grpSpPr>
          <p:sp>
            <p:nvSpPr>
              <p:cNvPr id="11" name="4 CuadroTexto"/>
              <p:cNvSpPr txBox="1"/>
              <p:nvPr/>
            </p:nvSpPr>
            <p:spPr>
              <a:xfrm>
                <a:off x="1115616" y="1671191"/>
                <a:ext cx="7272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2400" b="1" dirty="0" smtClean="0">
                    <a:solidFill>
                      <a:srgbClr val="0066FF"/>
                    </a:solidFill>
                  </a:rPr>
                  <a:t>Representante Institucional de las Fuerzas Armadas</a:t>
                </a:r>
                <a:endParaRPr lang="es-ES" sz="2400" b="1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3" name="CuadroTexto 2"/>
              <p:cNvSpPr txBox="1"/>
              <p:nvPr/>
            </p:nvSpPr>
            <p:spPr>
              <a:xfrm>
                <a:off x="4499992" y="2420888"/>
                <a:ext cx="396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/>
                  <a:t>General de División</a:t>
                </a:r>
              </a:p>
              <a:p>
                <a:pPr algn="ctr"/>
                <a:r>
                  <a:rPr lang="es-ES" sz="1200" dirty="0" smtClean="0"/>
                  <a:t>Excmo. Sr. D. Juan Francisco Arrazola Martínez</a:t>
                </a:r>
                <a:endParaRPr lang="es-ES" sz="1200" dirty="0"/>
              </a:p>
            </p:txBody>
          </p:sp>
        </p:grpSp>
        <p:pic>
          <p:nvPicPr>
            <p:cNvPr id="2050" name="Picture 2" descr="GD Juan Francisco Arrazola Martínez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119" y="2054160"/>
              <a:ext cx="942897" cy="14096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/>
          <p:cNvGrpSpPr/>
          <p:nvPr/>
        </p:nvGrpSpPr>
        <p:grpSpPr>
          <a:xfrm>
            <a:off x="251519" y="4839543"/>
            <a:ext cx="2736305" cy="1931442"/>
            <a:chOff x="251519" y="4839543"/>
            <a:chExt cx="2736305" cy="1931442"/>
          </a:xfrm>
        </p:grpSpPr>
        <p:grpSp>
          <p:nvGrpSpPr>
            <p:cNvPr id="26" name="Grupo 25"/>
            <p:cNvGrpSpPr/>
            <p:nvPr/>
          </p:nvGrpSpPr>
          <p:grpSpPr>
            <a:xfrm>
              <a:off x="251519" y="4839543"/>
              <a:ext cx="2736305" cy="1931442"/>
              <a:chOff x="179512" y="4839543"/>
              <a:chExt cx="2736305" cy="1931442"/>
            </a:xfrm>
          </p:grpSpPr>
          <p:sp>
            <p:nvSpPr>
              <p:cNvPr id="13" name="8 CuadroTexto"/>
              <p:cNvSpPr txBox="1"/>
              <p:nvPr/>
            </p:nvSpPr>
            <p:spPr>
              <a:xfrm>
                <a:off x="179512" y="4839543"/>
                <a:ext cx="27363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400" b="1" dirty="0" smtClean="0">
                    <a:solidFill>
                      <a:srgbClr val="0066FF"/>
                    </a:solidFill>
                  </a:rPr>
                  <a:t>Comandante Militar  </a:t>
                </a:r>
                <a:endParaRPr lang="es-ES" sz="2400" b="1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323528" y="6309320"/>
                <a:ext cx="252028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/>
                  <a:t>Coronel</a:t>
                </a:r>
              </a:p>
              <a:p>
                <a:pPr algn="ctr"/>
                <a:r>
                  <a:rPr lang="es-ES" sz="1200" dirty="0" smtClean="0"/>
                  <a:t>Ilmo. Sr. D. Emilio Juan Paez Álvarez </a:t>
                </a:r>
                <a:endParaRPr lang="es-ES" sz="1200" dirty="0"/>
              </a:p>
            </p:txBody>
          </p:sp>
        </p:grpSp>
        <p:pic>
          <p:nvPicPr>
            <p:cNvPr id="25" name="Imagen 24" descr="F:\FOTOS_CGMAM\32746972D.jp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241605"/>
              <a:ext cx="1078037" cy="11273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upo 9"/>
          <p:cNvGrpSpPr/>
          <p:nvPr/>
        </p:nvGrpSpPr>
        <p:grpSpPr>
          <a:xfrm>
            <a:off x="2883837" y="4839543"/>
            <a:ext cx="2768283" cy="1935634"/>
            <a:chOff x="2883837" y="4839543"/>
            <a:chExt cx="2768283" cy="1935634"/>
          </a:xfrm>
        </p:grpSpPr>
        <p:grpSp>
          <p:nvGrpSpPr>
            <p:cNvPr id="27" name="Grupo 26"/>
            <p:cNvGrpSpPr/>
            <p:nvPr/>
          </p:nvGrpSpPr>
          <p:grpSpPr>
            <a:xfrm>
              <a:off x="2883837" y="4839543"/>
              <a:ext cx="2768283" cy="1935634"/>
              <a:chOff x="2883837" y="4839543"/>
              <a:chExt cx="2768283" cy="1935634"/>
            </a:xfrm>
          </p:grpSpPr>
          <p:sp>
            <p:nvSpPr>
              <p:cNvPr id="17" name="CuadroTexto 16"/>
              <p:cNvSpPr txBox="1"/>
              <p:nvPr/>
            </p:nvSpPr>
            <p:spPr>
              <a:xfrm>
                <a:off x="2883837" y="6313512"/>
                <a:ext cx="269627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/>
                  <a:t>Capitán de Fragata</a:t>
                </a:r>
              </a:p>
              <a:p>
                <a:pPr algn="ctr"/>
                <a:r>
                  <a:rPr lang="es-ES" sz="1200" dirty="0" smtClean="0"/>
                  <a:t>Sr. D. Javier García Yáñez</a:t>
                </a:r>
                <a:endParaRPr lang="es-ES" sz="1200" dirty="0"/>
              </a:p>
            </p:txBody>
          </p:sp>
          <p:sp>
            <p:nvSpPr>
              <p:cNvPr id="14" name="8 CuadroTexto"/>
              <p:cNvSpPr txBox="1"/>
              <p:nvPr/>
            </p:nvSpPr>
            <p:spPr>
              <a:xfrm>
                <a:off x="2915815" y="4839543"/>
                <a:ext cx="27363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400" b="1" dirty="0" smtClean="0">
                    <a:solidFill>
                      <a:srgbClr val="0066FF"/>
                    </a:solidFill>
                  </a:rPr>
                  <a:t>Comandante Naval</a:t>
                </a:r>
                <a:endParaRPr lang="es-ES" sz="2400" b="1" dirty="0">
                  <a:solidFill>
                    <a:srgbClr val="0066FF"/>
                  </a:solidFill>
                </a:endParaRPr>
              </a:p>
            </p:txBody>
          </p:sp>
        </p:grpSp>
        <p:pic>
          <p:nvPicPr>
            <p:cNvPr id="29" name="Imagen 28" descr="https://galiciaartabra.es/wp-content/uploads/2023/09/comarfer-javier-garcia-ya%C3%B1ez.jpg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16" y="5223715"/>
              <a:ext cx="1270824" cy="10431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1" name="Grupo 20"/>
          <p:cNvGrpSpPr/>
          <p:nvPr/>
        </p:nvGrpSpPr>
        <p:grpSpPr>
          <a:xfrm>
            <a:off x="5508103" y="4839543"/>
            <a:ext cx="2736305" cy="1948334"/>
            <a:chOff x="5508103" y="4839543"/>
            <a:chExt cx="2736305" cy="1948334"/>
          </a:xfrm>
        </p:grpSpPr>
        <p:grpSp>
          <p:nvGrpSpPr>
            <p:cNvPr id="28" name="Grupo 27"/>
            <p:cNvGrpSpPr/>
            <p:nvPr/>
          </p:nvGrpSpPr>
          <p:grpSpPr>
            <a:xfrm>
              <a:off x="5508103" y="4839543"/>
              <a:ext cx="2736305" cy="1948334"/>
              <a:chOff x="5508103" y="4839543"/>
              <a:chExt cx="2736305" cy="1948334"/>
            </a:xfrm>
          </p:grpSpPr>
          <p:sp>
            <p:nvSpPr>
              <p:cNvPr id="18" name="CuadroTexto 17"/>
              <p:cNvSpPr txBox="1"/>
              <p:nvPr/>
            </p:nvSpPr>
            <p:spPr>
              <a:xfrm>
                <a:off x="5549988" y="6326212"/>
                <a:ext cx="269442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/>
                  <a:t>Coronel</a:t>
                </a:r>
              </a:p>
              <a:p>
                <a:pPr algn="ctr"/>
                <a:r>
                  <a:rPr lang="es-ES" sz="1200" dirty="0" smtClean="0"/>
                  <a:t>Ilmo. Sr. D. Miguel Ángel Paredes Marín </a:t>
                </a:r>
                <a:endParaRPr lang="es-ES" sz="1200" dirty="0"/>
              </a:p>
            </p:txBody>
          </p:sp>
          <p:sp>
            <p:nvSpPr>
              <p:cNvPr id="19" name="8 CuadroTexto"/>
              <p:cNvSpPr txBox="1"/>
              <p:nvPr/>
            </p:nvSpPr>
            <p:spPr>
              <a:xfrm>
                <a:off x="5508103" y="4839543"/>
                <a:ext cx="27363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400" b="1" dirty="0" smtClean="0">
                    <a:solidFill>
                      <a:srgbClr val="0066FF"/>
                    </a:solidFill>
                  </a:rPr>
                  <a:t>Comandante Aéreo</a:t>
                </a:r>
                <a:endParaRPr lang="es-ES" sz="2400" b="1" dirty="0">
                  <a:solidFill>
                    <a:srgbClr val="0066FF"/>
                  </a:solidFill>
                </a:endParaRPr>
              </a:p>
            </p:txBody>
          </p:sp>
        </p:grpSp>
        <p:pic>
          <p:nvPicPr>
            <p:cNvPr id="31" name="Imagen 30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199" y="5216393"/>
              <a:ext cx="948766" cy="11973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4725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(ARMADA)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3"/>
          <a:stretch/>
        </p:blipFill>
        <p:spPr>
          <a:xfrm>
            <a:off x="395536" y="1370137"/>
            <a:ext cx="2592288" cy="4778352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4"/>
          <a:stretch/>
        </p:blipFill>
        <p:spPr>
          <a:xfrm>
            <a:off x="3018620" y="1536254"/>
            <a:ext cx="3209564" cy="4629049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/>
          <p:nvPr/>
        </p:nvPicPr>
        <p:blipFill>
          <a:blip r:embed="rId5"/>
          <a:stretch/>
        </p:blipFill>
        <p:spPr>
          <a:xfrm>
            <a:off x="6228184" y="1553705"/>
            <a:ext cx="2644640" cy="4594784"/>
          </a:xfrm>
          <a:prstGeom prst="rect">
            <a:avLst/>
          </a:prstGeom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(ARMADA)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3"/>
          <a:stretch/>
        </p:blipFill>
        <p:spPr>
          <a:xfrm>
            <a:off x="467544" y="1484784"/>
            <a:ext cx="2487552" cy="4536504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3073412" y="1413708"/>
            <a:ext cx="3113064" cy="4607580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/>
          <p:nvPr/>
        </p:nvPicPr>
        <p:blipFill>
          <a:blip r:embed="rId5"/>
          <a:stretch/>
        </p:blipFill>
        <p:spPr>
          <a:xfrm>
            <a:off x="6304792" y="1503929"/>
            <a:ext cx="2731704" cy="4517359"/>
          </a:xfrm>
          <a:prstGeom prst="rect">
            <a:avLst/>
          </a:prstGeom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(INFANTERÍA MARINA)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3"/>
          <a:stretch/>
        </p:blipFill>
        <p:spPr>
          <a:xfrm>
            <a:off x="-8385" y="1462731"/>
            <a:ext cx="3140225" cy="4582120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4"/>
          <a:stretch/>
        </p:blipFill>
        <p:spPr>
          <a:xfrm>
            <a:off x="3131840" y="1451081"/>
            <a:ext cx="3150120" cy="4593769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/>
          <p:nvPr/>
        </p:nvPicPr>
        <p:blipFill>
          <a:blip r:embed="rId5"/>
          <a:stretch/>
        </p:blipFill>
        <p:spPr>
          <a:xfrm>
            <a:off x="6182503" y="1462731"/>
            <a:ext cx="2994960" cy="4554408"/>
          </a:xfrm>
          <a:prstGeom prst="rect">
            <a:avLst/>
          </a:prstGeom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/>
          <p:nvPr/>
        </p:nvPicPr>
        <p:blipFill>
          <a:blip r:embed="rId2"/>
          <a:stretch/>
        </p:blipFill>
        <p:spPr>
          <a:xfrm>
            <a:off x="5292080" y="1521864"/>
            <a:ext cx="3024336" cy="4643440"/>
          </a:xfrm>
          <a:prstGeom prst="rect">
            <a:avLst/>
          </a:prstGeom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(INFANTERÍA MARINA)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1368152" y="1412038"/>
            <a:ext cx="3275856" cy="4753266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(INFANTERÍA MARINA)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3312368" y="1436136"/>
            <a:ext cx="3059832" cy="4585151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6405084" y="1772816"/>
            <a:ext cx="2703420" cy="4248470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/>
          <p:nvPr/>
        </p:nvPicPr>
        <p:blipFill>
          <a:blip r:embed="rId5"/>
          <a:stretch/>
        </p:blipFill>
        <p:spPr>
          <a:xfrm>
            <a:off x="62056" y="1305839"/>
            <a:ext cx="3141792" cy="4820955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(INFANTERÍA MARINA)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5426608" y="1528752"/>
            <a:ext cx="2889808" cy="4636552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1475656" y="1562422"/>
            <a:ext cx="3096344" cy="4602882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0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(EJÉRCITO DEL AIRE)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35496" y="1340768"/>
            <a:ext cx="2988768" cy="4615702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2987824" y="1549602"/>
            <a:ext cx="3096344" cy="4543694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5"/>
          <a:stretch/>
        </p:blipFill>
        <p:spPr>
          <a:xfrm>
            <a:off x="6104638" y="1587858"/>
            <a:ext cx="2931858" cy="4505438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(EJÉRCITO DEL AIRE)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107504" y="1484784"/>
            <a:ext cx="2880320" cy="4607426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3059832" y="1555363"/>
            <a:ext cx="2880320" cy="4536847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5"/>
          <a:stretch/>
        </p:blipFill>
        <p:spPr>
          <a:xfrm>
            <a:off x="5976280" y="1421482"/>
            <a:ext cx="2988208" cy="4670728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(EJÉRCITO DEL AIRE)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35496" y="1415522"/>
            <a:ext cx="2736304" cy="4784472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2771800" y="1415522"/>
            <a:ext cx="3312368" cy="4749782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5"/>
          <a:stretch/>
        </p:blipFill>
        <p:spPr>
          <a:xfrm>
            <a:off x="6084168" y="1196752"/>
            <a:ext cx="2952328" cy="4896544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(CUERPOS COMUNES)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2720160" y="1394111"/>
            <a:ext cx="2571920" cy="4712464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5973504" y="1463742"/>
            <a:ext cx="2846968" cy="4568448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-35149" y="1431561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smtClean="0"/>
              <a:t>- CUERPO JURÍDICO MILITAR.</a:t>
            </a:r>
          </a:p>
          <a:p>
            <a:pPr algn="ctr"/>
            <a:r>
              <a:rPr lang="es-ES_tradnl" sz="1200" b="1" dirty="0" smtClean="0"/>
              <a:t>- CUERPO MILITAR DE INTERVENCIÓN.</a:t>
            </a:r>
          </a:p>
          <a:p>
            <a:pPr algn="ctr"/>
            <a:r>
              <a:rPr lang="es-ES_tradnl" sz="1200" b="1" dirty="0" smtClean="0"/>
              <a:t>- CUERPO MILITAR DE SANIDAD.</a:t>
            </a:r>
          </a:p>
          <a:p>
            <a:pPr algn="ctr"/>
            <a:r>
              <a:rPr lang="es-ES_tradnl" sz="1200" b="1" dirty="0" smtClean="0"/>
              <a:t>- CUERPO DE MÚSICAS MILITARES. 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7743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825" t="41278" r="33463" b="19469"/>
          <a:stretch/>
        </p:blipFill>
        <p:spPr>
          <a:xfrm>
            <a:off x="931825" y="1697030"/>
            <a:ext cx="7406588" cy="5127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REAL DECRETO DE PRECEDENCIAS DEL ESTADO</a:t>
            </a:r>
          </a:p>
        </p:txBody>
      </p:sp>
      <p:sp>
        <p:nvSpPr>
          <p:cNvPr id="8" name="3 CuadroTexto"/>
          <p:cNvSpPr txBox="1"/>
          <p:nvPr/>
        </p:nvSpPr>
        <p:spPr>
          <a:xfrm>
            <a:off x="107504" y="1239143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/>
              <a:t>Representante institucional de las Fuerzas Armadas</a:t>
            </a:r>
            <a:r>
              <a:rPr lang="es-ES" sz="3200" dirty="0" smtClean="0"/>
              <a:t>: </a:t>
            </a:r>
            <a:endParaRPr lang="es-ES" sz="3200" dirty="0"/>
          </a:p>
        </p:txBody>
      </p:sp>
      <p:sp>
        <p:nvSpPr>
          <p:cNvPr id="5" name="Rectángulo 4"/>
          <p:cNvSpPr/>
          <p:nvPr/>
        </p:nvSpPr>
        <p:spPr>
          <a:xfrm>
            <a:off x="6156176" y="5733256"/>
            <a:ext cx="280076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 Decreto </a:t>
            </a: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913/2002</a:t>
            </a:r>
          </a:p>
          <a:p>
            <a:r>
              <a:rPr lang="es-ES_tradnl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IG EME 02/20 (ANEXO I)</a:t>
            </a:r>
            <a:endParaRPr lang="es-E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2284034" y="1823918"/>
            <a:ext cx="3440094" cy="1965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(CUERPOS COMUNES)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1207264" y="1528752"/>
            <a:ext cx="2788672" cy="4636552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4896248" y="1633262"/>
            <a:ext cx="2916112" cy="4460034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(CUERPOS COMUNES)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11" name="10 Imagen" descr="FLO (CON LEMA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1672" y="52833"/>
            <a:ext cx="673618" cy="842252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/>
          <a:stretch/>
        </p:blipFill>
        <p:spPr>
          <a:xfrm>
            <a:off x="2496868" y="1408734"/>
            <a:ext cx="4150264" cy="4756569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8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(CUERPOS COMUNES)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323528" y="1509388"/>
            <a:ext cx="2837976" cy="4583907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2987824" y="1392040"/>
            <a:ext cx="3210696" cy="4773264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5"/>
          <a:stretch/>
        </p:blipFill>
        <p:spPr>
          <a:xfrm>
            <a:off x="6026047" y="1419677"/>
            <a:ext cx="3112017" cy="4673617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UNIFORMES MILITARES (CUERPOS COMUNES)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179512" y="1330628"/>
            <a:ext cx="2798724" cy="4690660"/>
          </a:xfrm>
          <a:prstGeom prst="rect">
            <a:avLst/>
          </a:prstGeom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4"/>
          <a:stretch/>
        </p:blipFill>
        <p:spPr>
          <a:xfrm>
            <a:off x="3081772" y="1585336"/>
            <a:ext cx="2858380" cy="4579968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5"/>
          <a:stretch/>
        </p:blipFill>
        <p:spPr>
          <a:xfrm>
            <a:off x="6043688" y="1585336"/>
            <a:ext cx="2848792" cy="4553890"/>
          </a:xfrm>
          <a:prstGeom prst="rect">
            <a:avLst/>
          </a:prstGeom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0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1340768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LAS CONDECORACIONES MILITARES:</a:t>
            </a:r>
            <a:endParaRPr lang="es-ES" sz="32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539552" y="191683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Reguladas por el Real Decreto 1040/2003 con modificaciones posteriores.</a:t>
            </a:r>
            <a:endParaRPr lang="es-ES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2708920"/>
            <a:ext cx="8208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Orden de </a:t>
            </a:r>
            <a:r>
              <a:rPr lang="es-ES" sz="2400" b="1" u="sng" dirty="0" smtClean="0"/>
              <a:t>prelación</a:t>
            </a:r>
            <a:r>
              <a:rPr lang="es-ES" sz="2400" dirty="0" smtClean="0"/>
              <a:t> de las recompensas militares: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Cruz Laureada de San Fernando.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Medalla Militar.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Cruz de Guerra.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Medalla del Ejército, Medalla Naval y Medalla Aérea.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Cruces del Mérito Militar, del Mérito Naval y del Mérito Aeronáutico con distintivo rojo, azul, amarillo y blanco.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5478323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Real y Militar Orden de San Hermenegildo y Cruz a la Constancia en el Servicio.</a:t>
            </a:r>
            <a:endParaRPr lang="es-ES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411760" y="96265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7316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3528" y="167119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TRATAMIENTOS POR LA POSESIÓN DE RECOMPENSAS MILITARES: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249289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u="sng" dirty="0" smtClean="0"/>
              <a:t>Caballeros y Damas Cruces Laureadas</a:t>
            </a:r>
            <a:r>
              <a:rPr lang="es-ES" sz="2400" dirty="0" smtClean="0"/>
              <a:t>: tratamiento inmediatamente superior al que le corresponda.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335699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u="sng" dirty="0" smtClean="0"/>
              <a:t>Caballeros y Damas Medallas Militares individuales</a:t>
            </a:r>
            <a:r>
              <a:rPr lang="es-ES" sz="2400" dirty="0" smtClean="0"/>
              <a:t>: tratamiento del empleo inmediatamente superior al que le corresponda.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39552" y="458112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u="sng" dirty="0" smtClean="0"/>
              <a:t>Gran Cruz del Mérito Militar, Naval o Aeronáutico</a:t>
            </a:r>
            <a:r>
              <a:rPr lang="es-ES" sz="2400" dirty="0" smtClean="0"/>
              <a:t>: Excelencia.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39552" y="5415607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b="1" u="sng" dirty="0" smtClean="0"/>
              <a:t>Resto</a:t>
            </a:r>
            <a:r>
              <a:rPr lang="es-ES" sz="2400" dirty="0" smtClean="0"/>
              <a:t>: ninguno diferente al que le corresponde.</a:t>
            </a:r>
            <a:endParaRPr lang="es-ES" sz="2400" dirty="0"/>
          </a:p>
        </p:txBody>
      </p:sp>
      <p:sp>
        <p:nvSpPr>
          <p:cNvPr id="9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 MILITARES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CLASES DE CONDECORACIONES: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7" t="20601" r="14260" b="8060"/>
          <a:stretch/>
        </p:blipFill>
        <p:spPr>
          <a:xfrm>
            <a:off x="4427984" y="1268760"/>
            <a:ext cx="3384376" cy="54897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5225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39552" y="1573049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REAL Y MILITAR ORDEN DE SAN FERNANDO:</a:t>
            </a:r>
            <a:endParaRPr lang="es-ES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204748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Incluye</a:t>
            </a:r>
            <a:r>
              <a:rPr lang="es-ES" sz="2400" dirty="0" smtClean="0"/>
              <a:t> la Cruz Laureada de San Fernando y la Medalla Militar.</a:t>
            </a:r>
          </a:p>
          <a:p>
            <a:pPr algn="just"/>
            <a:r>
              <a:rPr lang="es-ES" sz="2400" dirty="0" smtClean="0"/>
              <a:t>Regulada por el Real Decreto 899/2001.</a:t>
            </a:r>
            <a:endParaRPr lang="es-ES" sz="2400" dirty="0"/>
          </a:p>
        </p:txBody>
      </p:sp>
      <p:grpSp>
        <p:nvGrpSpPr>
          <p:cNvPr id="8" name="Grupo 7"/>
          <p:cNvGrpSpPr/>
          <p:nvPr/>
        </p:nvGrpSpPr>
        <p:grpSpPr>
          <a:xfrm>
            <a:off x="539552" y="3111351"/>
            <a:ext cx="8208912" cy="3125961"/>
            <a:chOff x="539552" y="3111351"/>
            <a:chExt cx="8208912" cy="3125961"/>
          </a:xfrm>
        </p:grpSpPr>
        <p:sp>
          <p:nvSpPr>
            <p:cNvPr id="3" name="2 CuadroTexto"/>
            <p:cNvSpPr txBox="1"/>
            <p:nvPr/>
          </p:nvSpPr>
          <p:spPr>
            <a:xfrm>
              <a:off x="539552" y="3111351"/>
              <a:ext cx="8208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smtClean="0"/>
                <a:t>CRUZ LAUREADA DE SAN FERNANDO:</a:t>
              </a:r>
              <a:endParaRPr lang="es-ES" sz="2400" b="1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539552" y="3559656"/>
              <a:ext cx="820891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2400" dirty="0" smtClean="0"/>
                <a:t>La Cruz Laureada de San Fernando, máxima recompensa militar de España, tiene por </a:t>
              </a:r>
              <a:r>
                <a:rPr lang="es-ES" sz="2400" b="1" u="sng" dirty="0" smtClean="0"/>
                <a:t>objeto</a:t>
              </a:r>
              <a:r>
                <a:rPr lang="es-ES" sz="2400" dirty="0" smtClean="0"/>
                <a:t> premiar el valor heroico como virtud sublime que, con relevante esfuerzo de la voluntad, induce a acometer excepcionales acciones, hechos o servicios militares, individuales o colectivos, con inminente riesgo de la propia vida y siempre en servicio y beneficio de la Patria o de la paz y seguridad de la comunidad internacional.</a:t>
              </a:r>
              <a:endParaRPr lang="es-ES" sz="2400" dirty="0"/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639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26876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CRUZ LAUREADA DE SAN FERNANDO:</a:t>
            </a:r>
            <a:endParaRPr lang="es-ES" sz="24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18819" r="19105" b="17760"/>
          <a:stretch/>
        </p:blipFill>
        <p:spPr>
          <a:xfrm rot="5400000">
            <a:off x="2064422" y="2624210"/>
            <a:ext cx="5044953" cy="319814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492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26876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CORBATA LAUREADA COLECTIVA DE SAN FERNANDO: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25674" r="20448" b="30847"/>
          <a:stretch/>
        </p:blipFill>
        <p:spPr>
          <a:xfrm rot="5400000">
            <a:off x="1733626" y="3099021"/>
            <a:ext cx="5100683" cy="230425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6300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8188" t="45639" r="32675" b="19469"/>
          <a:stretch/>
        </p:blipFill>
        <p:spPr>
          <a:xfrm>
            <a:off x="1453962" y="1770827"/>
            <a:ext cx="7218868" cy="4682509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REAL DECRETO DE PRECEDENCIAS DEL ESTADO</a:t>
            </a:r>
          </a:p>
        </p:txBody>
      </p:sp>
      <p:sp>
        <p:nvSpPr>
          <p:cNvPr id="8" name="3 CuadroTexto"/>
          <p:cNvSpPr txBox="1"/>
          <p:nvPr/>
        </p:nvSpPr>
        <p:spPr>
          <a:xfrm>
            <a:off x="107504" y="1239143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/>
              <a:t>Representante institucional del Ejército de Tierra</a:t>
            </a:r>
            <a:r>
              <a:rPr lang="es-ES" sz="3200" dirty="0" smtClean="0"/>
              <a:t>: </a:t>
            </a:r>
            <a:endParaRPr lang="es-ES" sz="3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3059832" y="1895926"/>
            <a:ext cx="1872208" cy="1101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084168" y="5877272"/>
            <a:ext cx="286488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s-ES_tradnl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IG EME 02/20 (ANEXO II)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2539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Medalla Militar: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2244928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La Medalla Militar, recompensa militar ejemplar, tiene por </a:t>
            </a:r>
            <a:r>
              <a:rPr lang="es-ES" sz="2400" b="1" u="sng" dirty="0" smtClean="0"/>
              <a:t>objeto</a:t>
            </a:r>
            <a:r>
              <a:rPr lang="es-ES" sz="2400" dirty="0" smtClean="0"/>
              <a:t> premiar el valor muy distinguido como la virtud que, sin llegar a tener la consideración de valor heroico, sobresale muy significativamente del valor exigible a cualquier militar en el desarrollo de operaciones armadas, lo que le lleva a cometer acciones, hechos o servicios militares, individuales o colectivos, de carácter extraordinario que impliquen notables cambios favorables y ventajas tácticas para las fuerzas propias o para la misión encomendada.</a:t>
            </a:r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17987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26876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MEDALLA MILITAR INDIVIDUAL: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7019" r="28507" b="10584"/>
          <a:stretch/>
        </p:blipFill>
        <p:spPr>
          <a:xfrm rot="16200000">
            <a:off x="2134224" y="2273802"/>
            <a:ext cx="4951444" cy="386468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73273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26876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CORBATA MEDALLA MILITAR COLECTIVA:</a:t>
            </a:r>
            <a:endParaRPr lang="es-ES" sz="24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23732" r="21045" b="27680"/>
          <a:stretch/>
        </p:blipFill>
        <p:spPr>
          <a:xfrm rot="5400000">
            <a:off x="1998947" y="2944179"/>
            <a:ext cx="5146106" cy="25922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919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34076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Cruz de Guerra: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1759456"/>
            <a:ext cx="8208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La Cruz de Guerra es la recompensa militar ejemplar que tiene por </a:t>
            </a:r>
            <a:r>
              <a:rPr lang="es-ES" sz="2400" b="1" u="sng" dirty="0" smtClean="0"/>
              <a:t>objeto</a:t>
            </a:r>
            <a:r>
              <a:rPr lang="es-ES" sz="2400" dirty="0" smtClean="0"/>
              <a:t> premiar a aquellas personas que, con valor, hayan realizado acciones o hechos de gran eficacia, o hayan prestado servicios sobresalientes, durante un periodo continuado, dentro de un conflicto armado o de operaciones militares que impliquen o puedan implicar el uso de fuerza armada y que conlleven unas dotes militares o de mando muy señaladas.</a:t>
            </a:r>
            <a:endParaRPr lang="es-ES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450912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Puede ser concedida</a:t>
            </a:r>
            <a:r>
              <a:rPr lang="es-ES" sz="2400" dirty="0" smtClean="0"/>
              <a:t> a personal de las FAS, GC (acciones de carácter militar), o a personal civil al servicio de las FAS.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39552" y="5373216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Concedida</a:t>
            </a:r>
            <a:r>
              <a:rPr lang="es-ES" sz="2400" dirty="0" smtClean="0"/>
              <a:t> por RD, acordado en Consejo de Ministros, a propuesta del Ministro de Defensa y con el informe del Consejo o Junta Superior del Ejército o Cuerpo respectivo.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009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CRUZ DE GUERRA: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4" t="30740" r="19702" b="14805"/>
          <a:stretch/>
        </p:blipFill>
        <p:spPr>
          <a:xfrm rot="5246558">
            <a:off x="2212807" y="1956539"/>
            <a:ext cx="4466114" cy="439792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60146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34076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Medalla del Ejército, Medalla Naval y </a:t>
            </a:r>
            <a:r>
              <a:rPr lang="es-ES" sz="2400" b="1" dirty="0"/>
              <a:t>M</a:t>
            </a:r>
            <a:r>
              <a:rPr lang="es-ES" sz="2400" b="1" dirty="0" smtClean="0"/>
              <a:t>edalla Aérea: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1759456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Las Medallas del Ejército, Naval y Aérea, cuya concesión se producirá de forma muy excepcional, tienen por </a:t>
            </a:r>
            <a:r>
              <a:rPr lang="es-ES" sz="2400" b="1" u="sng" dirty="0" smtClean="0"/>
              <a:t>objeto</a:t>
            </a:r>
            <a:r>
              <a:rPr lang="es-ES" sz="2400" dirty="0" smtClean="0"/>
              <a:t> recompensar a quienes, con virtudes militares y profesionales sobresalientes, lleven a cabo acciones o hechos distinguidos durante la prestación de los servicios que, ordinaria o extraordinariamente, sean encomendados a las FAS, siempre que la acción o el hecho se realice en situaciones distintas a las que se desarrollan en el trascurso de los conflictos armados o de las operaciones militares que impliquen o puedan implicar el uso de fuerza armada.</a:t>
            </a:r>
            <a:endParaRPr lang="es-ES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551723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En razón de la persona, lugar o hecho, para su concesión tiene que haber </a:t>
            </a:r>
            <a:r>
              <a:rPr lang="es-ES" sz="2400" b="1" u="sng" dirty="0" smtClean="0"/>
              <a:t>vinculación</a:t>
            </a:r>
            <a:r>
              <a:rPr lang="es-ES" sz="2400" dirty="0" smtClean="0"/>
              <a:t> directa del interesado con el ET/FN/EA.</a:t>
            </a:r>
            <a:endParaRPr lang="es-ES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426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162880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Puede ser concedida</a:t>
            </a:r>
            <a:r>
              <a:rPr lang="es-ES" sz="2400" b="1" dirty="0" smtClean="0"/>
              <a:t> </a:t>
            </a:r>
            <a:r>
              <a:rPr lang="es-ES" sz="2400" dirty="0" smtClean="0"/>
              <a:t>a título individual o colectivo.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39552" y="227687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Concedida</a:t>
            </a:r>
            <a:r>
              <a:rPr lang="es-ES" sz="2400" dirty="0" smtClean="0"/>
              <a:t> por RD, acordado en Consejo de Ministros, a propuesta del Ministro de Defensa y con el informe del Consejo o Junta Superior del Ejército o cuerpo respectivo.</a:t>
            </a:r>
            <a:endParaRPr lang="es-E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00629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MEDALLA DEL EJÉRCITO, NAVAL Y AÉREA:</a:t>
            </a:r>
            <a:endParaRPr lang="es-ES" sz="24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t="17019" r="55859" b="12062"/>
          <a:stretch/>
        </p:blipFill>
        <p:spPr>
          <a:xfrm rot="5248016">
            <a:off x="76491" y="1769913"/>
            <a:ext cx="3946106" cy="495213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7" t="17019" r="20000" b="12062"/>
          <a:stretch/>
        </p:blipFill>
        <p:spPr>
          <a:xfrm rot="5246887">
            <a:off x="4928104" y="1455086"/>
            <a:ext cx="3605988" cy="50567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2636168" y="1970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22367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36512" y="126876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MEDALLA DEL EJÉRCITO, NAVAL Y AÉREA</a:t>
            </a:r>
            <a:r>
              <a:rPr lang="es-ES" sz="2400" b="1" dirty="0"/>
              <a:t>:</a:t>
            </a:r>
            <a:endParaRPr lang="es-ES" sz="2400" b="1" dirty="0" smtClean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3018" r="18806" b="8896"/>
          <a:stretch/>
        </p:blipFill>
        <p:spPr>
          <a:xfrm rot="16015549">
            <a:off x="2191107" y="2588562"/>
            <a:ext cx="5084733" cy="32515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9713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34076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CRUCES DEL MÉRITO MILITAR, DEL MÉRITO NAVAL Y DEL MÉRITO AERONÁUTICO: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2204864"/>
            <a:ext cx="8208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Las Cruces del Mérito Militar, Naval o Aeronáutico tiene por </a:t>
            </a:r>
            <a:r>
              <a:rPr lang="es-ES" sz="2400" b="1" u="sng" dirty="0" smtClean="0"/>
              <a:t>objeto</a:t>
            </a:r>
            <a:r>
              <a:rPr lang="es-ES" sz="2400" dirty="0" smtClean="0"/>
              <a:t> recompensar y distinguir individualmente a los miembros de las FAS y del Cuerpo de la Guardia Civil, por la realización de acciones y hechos o la prestación de servicios de destacado mérito o importancia, así como al personal civil por sus actividades meritorias relacionadas con la defensa nacional y, preferentemente, del Ejército que se trate.</a:t>
            </a:r>
            <a:endParaRPr lang="es-ES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4869160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Podrán ser concedidas</a:t>
            </a:r>
            <a:r>
              <a:rPr lang="es-ES" sz="2400" b="1" dirty="0" smtClean="0"/>
              <a:t> </a:t>
            </a:r>
            <a:r>
              <a:rPr lang="es-ES" sz="2400" dirty="0" smtClean="0"/>
              <a:t>como: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Gran Cruz: oficiales generales y personal civil (rango institucional, administrativo, académico o profesional).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Cruz: resto de personal militar y civil.</a:t>
            </a:r>
            <a:endParaRPr lang="es-ES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94374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REAL DECRETO DE PRECEDENCIAS DEL ESTADO</a:t>
            </a:r>
          </a:p>
        </p:txBody>
      </p:sp>
      <p:sp>
        <p:nvSpPr>
          <p:cNvPr id="8" name="3 CuadroTexto"/>
          <p:cNvSpPr txBox="1"/>
          <p:nvPr/>
        </p:nvSpPr>
        <p:spPr>
          <a:xfrm>
            <a:off x="539552" y="123914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u="sng" dirty="0" smtClean="0"/>
              <a:t>Cargos militares en el Real Decreto</a:t>
            </a:r>
            <a:r>
              <a:rPr lang="es-ES" sz="3200" dirty="0" smtClean="0"/>
              <a:t>: </a:t>
            </a:r>
            <a:endParaRPr lang="es-ES" sz="3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5455" r="25587" b="31068"/>
          <a:stretch/>
        </p:blipFill>
        <p:spPr>
          <a:xfrm>
            <a:off x="899592" y="1823918"/>
            <a:ext cx="7595280" cy="5034082"/>
          </a:xfrm>
          <a:prstGeom prst="rect">
            <a:avLst/>
          </a:prstGeom>
        </p:spPr>
      </p:pic>
      <p:sp>
        <p:nvSpPr>
          <p:cNvPr id="21" name="Flecha derecha 20"/>
          <p:cNvSpPr/>
          <p:nvPr/>
        </p:nvSpPr>
        <p:spPr>
          <a:xfrm>
            <a:off x="579893" y="648500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Flecha derecha 30"/>
          <p:cNvSpPr/>
          <p:nvPr/>
        </p:nvSpPr>
        <p:spPr>
          <a:xfrm rot="10959917">
            <a:off x="8322880" y="610318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lecha derecha 33"/>
          <p:cNvSpPr/>
          <p:nvPr/>
        </p:nvSpPr>
        <p:spPr>
          <a:xfrm rot="10959917">
            <a:off x="8322880" y="572336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48" y="152821"/>
            <a:ext cx="598609" cy="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556792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Distintivos</a:t>
            </a:r>
            <a:r>
              <a:rPr lang="es-ES" sz="2400" dirty="0" smtClean="0"/>
              <a:t> de estas recompensas: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Con </a:t>
            </a:r>
            <a:r>
              <a:rPr lang="es-ES" sz="2400" b="1" u="sng" dirty="0" smtClean="0"/>
              <a:t>distintivo rojo</a:t>
            </a:r>
            <a:r>
              <a:rPr lang="es-ES" sz="2400" dirty="0" smtClean="0"/>
              <a:t>: a aquellas personas que, con valor, hayan realizado acciones, hechos o servicios eficaces en el transcurso de un conflicto armado o de operaciones militares que impliquen o puedan implicar el uso de fuerza armada y que conlleven unas dotes militares o de mando significativas.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4235604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Con </a:t>
            </a:r>
            <a:r>
              <a:rPr lang="es-ES" sz="2400" b="1" u="sng" dirty="0" smtClean="0"/>
              <a:t>distintivo azul</a:t>
            </a:r>
            <a:r>
              <a:rPr lang="es-ES" sz="2400" dirty="0" smtClean="0"/>
              <a:t>: se concederán por acciones, hechos o servicios extraordinarios que se lleven a cabo en operaciones derivadas de un mandato de las Naciones Unidas o en el marco de otras organizaciones internacionales.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7346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859340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Con </a:t>
            </a:r>
            <a:r>
              <a:rPr lang="es-ES" sz="2400" b="1" u="sng" dirty="0" smtClean="0"/>
              <a:t>distintivo </a:t>
            </a:r>
            <a:r>
              <a:rPr lang="es-ES" sz="2400" b="1" u="sng" dirty="0"/>
              <a:t>amarillo</a:t>
            </a:r>
            <a:r>
              <a:rPr lang="es-ES" sz="2400" dirty="0"/>
              <a:t>: se concederán por acciones, hechos o servicios </a:t>
            </a:r>
            <a:r>
              <a:rPr lang="es-ES" sz="2400" dirty="0" smtClean="0"/>
              <a:t>que entrañen grave riesgo y en los casos de lesiones graves o fallecimiento, como consecuencia de actos de servicio, siempre que impliquen una conducta meritoria.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39552" y="3891820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Con </a:t>
            </a:r>
            <a:r>
              <a:rPr lang="es-ES" sz="2400" b="1" u="sng" dirty="0" smtClean="0"/>
              <a:t>distintivo blanco</a:t>
            </a:r>
            <a:r>
              <a:rPr lang="es-ES" sz="2400" dirty="0" smtClean="0"/>
              <a:t>: se concederán por méritos, trabajos, acciones, hechos o servicios distinguidos, que se efectúen durante la prestación de las misiones o servicios que ordinaria o extraordinariamente sean encomendados a las FAS o que estén relacionados con la Defensa.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7062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GRAN CRUZ MÉRITO MILITAR CON DISTINTIVO ROJO: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2909" r="21194" b="14172"/>
          <a:stretch/>
        </p:blipFill>
        <p:spPr>
          <a:xfrm rot="5400000">
            <a:off x="2207480" y="2566547"/>
            <a:ext cx="4729038" cy="334482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62182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GRAN CRUZ MÉRITO MILITAR CON DISTINTIVO AZUL: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17019" r="23135" b="13327"/>
          <a:stretch/>
        </p:blipFill>
        <p:spPr>
          <a:xfrm rot="16200000">
            <a:off x="1939556" y="2568809"/>
            <a:ext cx="4716774" cy="33403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65597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GRAN CRUZ MÉRITO MILITAR CON DISTINTIVO AMARILLO: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8263" r="21649" b="7594"/>
          <a:stretch/>
        </p:blipFill>
        <p:spPr>
          <a:xfrm rot="5400000">
            <a:off x="2042444" y="2501663"/>
            <a:ext cx="4812960" cy="35585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6889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GRAN CRUZ MÉRITO MILITAR CON DISTINTIVO BLANCO: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7019" r="22537" b="11217"/>
          <a:stretch/>
        </p:blipFill>
        <p:spPr>
          <a:xfrm rot="16200000">
            <a:off x="1899838" y="2513266"/>
            <a:ext cx="4780763" cy="34438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2421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CRUCES DEL MÉRITO MILITAR: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t="17019" r="29254" b="13117"/>
          <a:stretch/>
        </p:blipFill>
        <p:spPr>
          <a:xfrm rot="5400000">
            <a:off x="2023527" y="1993175"/>
            <a:ext cx="5001080" cy="45603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70759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527175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REAL Y MILITAR ORDEN DE SAN HERMENEGILDO: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1946449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Recompensa militar que tiene por </a:t>
            </a:r>
            <a:r>
              <a:rPr lang="es-ES" sz="2400" b="1" u="sng" dirty="0" smtClean="0"/>
              <a:t>finalidad</a:t>
            </a:r>
            <a:r>
              <a:rPr lang="es-ES" sz="2400" dirty="0" smtClean="0"/>
              <a:t> recompensar y distinguir a los oficiales generales, oficiales y suboficiales del ET/FN/EA y Cuerpos Comunes de las FAS y del Cuerpo de la GC por su constancia e intachable conducta en el servicio. </a:t>
            </a:r>
            <a:endParaRPr lang="es-ES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11560" y="4658360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CATEGORÍAS</a:t>
            </a:r>
            <a:r>
              <a:rPr lang="es-ES" sz="2400" dirty="0" smtClean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Gran Cruz (3 años como Placa y empleo de oficial general).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Placa (5 años como Encomienda).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Encomienda (5 años como Cruz).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Cruz (20 años). </a:t>
            </a:r>
            <a:endParaRPr lang="es-ES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1560" y="350100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SOBERANO</a:t>
            </a:r>
            <a:r>
              <a:rPr lang="es-ES" sz="2400" dirty="0" smtClean="0"/>
              <a:t>: SM el Rey.</a:t>
            </a:r>
            <a:endParaRPr lang="es-ES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11560" y="393305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ÓRGANOS RECTORES</a:t>
            </a:r>
            <a:r>
              <a:rPr lang="es-ES" sz="2400" dirty="0" smtClean="0"/>
              <a:t>: Capítulo, Asamblea Permanente y Cancillería.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311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GRAN CRUZ REAL Y MILITAR ORDEN DE SAN HERMENEGILDO:</a:t>
            </a:r>
            <a:endParaRPr lang="es-ES" sz="2400" b="1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15333" r="20448" b="15017"/>
          <a:stretch/>
        </p:blipFill>
        <p:spPr>
          <a:xfrm rot="5400000">
            <a:off x="1737588" y="2610812"/>
            <a:ext cx="4903763" cy="33573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20682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PLACA REAL Y MILITAR ORDEN DE SAN HERMENEGILDO: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t="18819" r="23434" b="17338"/>
          <a:stretch/>
        </p:blipFill>
        <p:spPr>
          <a:xfrm rot="16200000">
            <a:off x="4636371" y="1794796"/>
            <a:ext cx="3226017" cy="450688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18819" r="63439" b="17338"/>
          <a:stretch/>
        </p:blipFill>
        <p:spPr>
          <a:xfrm rot="16200000">
            <a:off x="729728" y="1776584"/>
            <a:ext cx="3262441" cy="45068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0896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SECUENCIA GENERAL DE UN ACTO MILITAR</a:t>
            </a:r>
            <a:endParaRPr lang="es-ES_tradnl" sz="2200" b="1" dirty="0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  <p:sp>
        <p:nvSpPr>
          <p:cNvPr id="46" name="5 CuadroTexto"/>
          <p:cNvSpPr txBox="1"/>
          <p:nvPr/>
        </p:nvSpPr>
        <p:spPr>
          <a:xfrm>
            <a:off x="539552" y="1700808"/>
            <a:ext cx="82089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2000" dirty="0" smtClean="0"/>
              <a:t>Batallón y llamada.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Incorporación de la Bandera a Formación con Honores reglamentarios.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Llegada de la autoridad que preside. Honores reglamentarios y revista.</a:t>
            </a:r>
          </a:p>
          <a:p>
            <a:pPr marL="800100" lvl="1" indent="-342900" algn="just">
              <a:buFontTx/>
              <a:buChar char="-"/>
            </a:pPr>
            <a:r>
              <a:rPr lang="es-ES_tradnl" sz="2000" dirty="0" smtClean="0"/>
              <a:t>Si incluye Jura de Bandera:</a:t>
            </a:r>
          </a:p>
          <a:p>
            <a:pPr marL="1257300" lvl="2" indent="-342900" algn="just">
              <a:buFontTx/>
              <a:buChar char="-"/>
            </a:pPr>
            <a:r>
              <a:rPr lang="es-ES_tradnl" sz="2000" dirty="0" smtClean="0"/>
              <a:t>Jura de Bandera de los nuevos soldados. Paso de a uno y por Secciones de a tres.</a:t>
            </a:r>
          </a:p>
          <a:p>
            <a:pPr marL="1257300" lvl="2" indent="-342900" algn="just">
              <a:buFontTx/>
              <a:buChar char="-"/>
            </a:pPr>
            <a:r>
              <a:rPr lang="es-ES_tradnl" sz="2000" dirty="0" smtClean="0"/>
              <a:t>Renovación del Juramento de Personal </a:t>
            </a:r>
            <a:r>
              <a:rPr lang="es-ES_tradnl" sz="2000" dirty="0"/>
              <a:t>M</a:t>
            </a:r>
            <a:r>
              <a:rPr lang="es-ES_tradnl" sz="2000" dirty="0" smtClean="0"/>
              <a:t>ilitar.</a:t>
            </a:r>
          </a:p>
          <a:p>
            <a:pPr marL="1257300" lvl="2" indent="-342900" algn="just">
              <a:buFontTx/>
              <a:buChar char="-"/>
            </a:pPr>
            <a:r>
              <a:rPr lang="es-ES_tradnl" sz="2000" dirty="0" smtClean="0"/>
              <a:t>Jura de Bandera o renovación de Juramento de Personal Civil.</a:t>
            </a:r>
          </a:p>
          <a:p>
            <a:pPr marL="806450" lvl="2" indent="-342900" algn="just">
              <a:buFontTx/>
              <a:buChar char="-"/>
            </a:pPr>
            <a:r>
              <a:rPr lang="es-ES" sz="2000" dirty="0"/>
              <a:t>Si incluye </a:t>
            </a:r>
            <a:r>
              <a:rPr lang="es-ES" sz="2000" dirty="0" smtClean="0"/>
              <a:t>Despedida de personal/otros:</a:t>
            </a:r>
          </a:p>
          <a:p>
            <a:pPr marL="1263650" lvl="3" indent="-342900" algn="just">
              <a:buFontTx/>
              <a:buChar char="-"/>
            </a:pPr>
            <a:r>
              <a:rPr lang="es-ES_tradnl" sz="2000" dirty="0" smtClean="0"/>
              <a:t>Despedida de la Bandera del personal que causa baja en la Unidad por pase a la Reserva.</a:t>
            </a:r>
          </a:p>
          <a:p>
            <a:pPr marL="1263650" lvl="3" indent="-342900" algn="just">
              <a:buFontTx/>
              <a:buChar char="-"/>
            </a:pPr>
            <a:r>
              <a:rPr lang="es-ES_tradnl" sz="2000" dirty="0" smtClean="0"/>
              <a:t>Despedida de la Bandera del personal civil que causa baja en la Unidad (jubilación)</a:t>
            </a:r>
          </a:p>
          <a:p>
            <a:pPr marL="1263650" lvl="3" indent="-342900" algn="just">
              <a:buFontTx/>
              <a:buChar char="-"/>
            </a:pPr>
            <a:r>
              <a:rPr lang="es-ES_tradnl" sz="2000" dirty="0" smtClean="0"/>
              <a:t>Reconocimiento al personal que prestó sus servicios.</a:t>
            </a:r>
            <a:endParaRPr lang="es-ES" sz="2000" dirty="0"/>
          </a:p>
          <a:p>
            <a:pPr marL="1257300" lvl="2" indent="-342900" algn="just">
              <a:buFontTx/>
              <a:buChar char="-"/>
            </a:pPr>
            <a:endParaRPr lang="es-ES_tradnl" sz="2000" dirty="0" smtClean="0"/>
          </a:p>
          <a:p>
            <a:pPr marL="1257300" lvl="2" indent="-342900" algn="just">
              <a:buFontTx/>
              <a:buChar char="-"/>
            </a:pPr>
            <a:endParaRPr lang="es-ES_tradnl" sz="2000" dirty="0" smtClean="0"/>
          </a:p>
          <a:p>
            <a:pPr marL="1257300" lvl="2" indent="-342900" algn="just">
              <a:buFontTx/>
              <a:buChar char="-"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58874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141277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ENCOMIENDA REAL Y MILITAR ORDEN DE SAN HERMENEGILDO: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9" t="17019" r="20149" b="16916"/>
          <a:stretch/>
        </p:blipFill>
        <p:spPr>
          <a:xfrm rot="5400000">
            <a:off x="2400296" y="1329304"/>
            <a:ext cx="4312320" cy="564771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3711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CRUZ REAL Y MILITAR ORDEN DE SAN HERMENEGILDO: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17019" r="58806" b="25780"/>
          <a:stretch/>
        </p:blipFill>
        <p:spPr>
          <a:xfrm rot="5400000">
            <a:off x="2120724" y="1703811"/>
            <a:ext cx="4542511" cy="48245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4541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1560" y="148478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CRUZ A LA CONSTANCIA EN EL SERVICIO:</a:t>
            </a:r>
            <a:endParaRPr lang="es-ES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11560" y="2134845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Recompensa militar que tiene por </a:t>
            </a:r>
            <a:r>
              <a:rPr lang="es-ES" sz="2400" b="1" u="sng" dirty="0" smtClean="0"/>
              <a:t>finalidad</a:t>
            </a:r>
            <a:r>
              <a:rPr lang="es-ES" sz="2400" dirty="0" smtClean="0"/>
              <a:t> recompensar y distinguir a los militares profesionales de tropa y marinería y a los miembros pertenecientes al Cuerpo de la GC pertenecientes a las escalas de cabos y guardias, por su constancia en el servicio e intachable conducta. 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11560" y="4437112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CATEGORÍAS</a:t>
            </a:r>
            <a:r>
              <a:rPr lang="es-ES" sz="2400" dirty="0" smtClean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Cruz de Oro (35 años).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Cruz de Plata (25 años).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Cruz de Bronce (15 años). </a:t>
            </a:r>
            <a:endParaRPr lang="es-E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2362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CRUZ A LA CONSTANCIA EN EL SERVICIO:</a:t>
            </a:r>
            <a:endParaRPr lang="es-ES" sz="24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t="18819" r="23731" b="15016"/>
          <a:stretch/>
        </p:blipFill>
        <p:spPr>
          <a:xfrm rot="16200000">
            <a:off x="1967677" y="2336845"/>
            <a:ext cx="4781677" cy="38833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1262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26876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MEDALLAS DE LAS NACIONES UNIDAS:</a:t>
            </a:r>
            <a:endParaRPr lang="es-ES" sz="24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14911" r="20747" b="21137"/>
          <a:stretch/>
        </p:blipFill>
        <p:spPr>
          <a:xfrm rot="5400000">
            <a:off x="2070733" y="2367893"/>
            <a:ext cx="5002535" cy="36003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29208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MEDALLAS DE LA OTAN: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t="15122" r="20149" b="21138"/>
          <a:stretch/>
        </p:blipFill>
        <p:spPr>
          <a:xfrm rot="5400000">
            <a:off x="2213500" y="1862588"/>
            <a:ext cx="4789008" cy="46805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63253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MEDALLAS DE SERVICIO DE LA UEO:</a:t>
            </a:r>
            <a:endParaRPr lang="es-ES" sz="24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t="29052" r="33135" b="31268"/>
          <a:stretch/>
        </p:blipFill>
        <p:spPr>
          <a:xfrm rot="5400000">
            <a:off x="2265062" y="2351562"/>
            <a:ext cx="4541868" cy="35283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9110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144000" cy="53168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39552" y="14127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MEDALLAS DE SERVICIO DE EUROFOR:</a:t>
            </a:r>
            <a:endParaRPr lang="es-ES" sz="24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4" t="22389" r="19553" b="31690"/>
          <a:stretch/>
        </p:blipFill>
        <p:spPr>
          <a:xfrm rot="5400000">
            <a:off x="2251504" y="2149095"/>
            <a:ext cx="4568983" cy="396044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83768" y="44624"/>
            <a:ext cx="6408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/>
              <a:t>PROTOCOLO MILITAR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2457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3528" y="148478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ORDEN DE IMPOSICIÓN DE CONDECORACIONES EN ACTO MILITAR:</a:t>
            </a:r>
            <a:endParaRPr lang="es-ES" sz="2400" b="1" dirty="0"/>
          </a:p>
        </p:txBody>
      </p:sp>
      <p:sp>
        <p:nvSpPr>
          <p:cNvPr id="9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 MILITARES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11" name="4 CuadroTexto"/>
          <p:cNvSpPr txBox="1"/>
          <p:nvPr/>
        </p:nvSpPr>
        <p:spPr>
          <a:xfrm>
            <a:off x="539552" y="1938312"/>
            <a:ext cx="82089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En caso de que en un mismo acto se impusieran diferentes condecoraciones, se procederá en el siguiente </a:t>
            </a:r>
            <a:r>
              <a:rPr lang="es-ES" sz="2400" b="1" u="sng" dirty="0" smtClean="0"/>
              <a:t>orden</a:t>
            </a:r>
            <a:r>
              <a:rPr lang="es-ES" sz="2400" dirty="0" smtClean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Placas y Encomiendas de la Real y Militar Orden de San Hermenegildo.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Cruz del Mérito Militar con distintivo amarillo (lectura e imposición individualizada).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Cruz del Mérito Militar con distintivo </a:t>
            </a:r>
            <a:r>
              <a:rPr lang="es-ES" sz="2400" dirty="0" smtClean="0"/>
              <a:t>azul.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Cruz del Mérito Militar con distintivo </a:t>
            </a:r>
            <a:r>
              <a:rPr lang="es-ES" sz="2400" dirty="0" smtClean="0"/>
              <a:t>blanco.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Cruz </a:t>
            </a:r>
            <a:r>
              <a:rPr lang="es-ES" sz="2400" dirty="0"/>
              <a:t>de la Real y Militar </a:t>
            </a:r>
            <a:r>
              <a:rPr lang="es-ES" sz="2400" dirty="0" smtClean="0"/>
              <a:t>Orden </a:t>
            </a:r>
            <a:r>
              <a:rPr lang="es-ES" sz="2400" dirty="0"/>
              <a:t>de San Hermenegildo</a:t>
            </a:r>
            <a:r>
              <a:rPr lang="es-ES" sz="24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 smtClean="0"/>
              <a:t>Cruz de la Constancia en el Servicio.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 smtClean="0"/>
              <a:t>Medallas participación en operaciones internacionales.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54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Rectángulo"/>
          <p:cNvSpPr/>
          <p:nvPr/>
        </p:nvSpPr>
        <p:spPr>
          <a:xfrm>
            <a:off x="0" y="730464"/>
            <a:ext cx="9144000" cy="600164"/>
          </a:xfrm>
          <a:prstGeom prst="rect">
            <a:avLst/>
          </a:prstGeom>
          <a:solidFill>
            <a:srgbClr val="006600"/>
          </a:solidFill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s-ES_tradnl" sz="2200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CONDECORACIONES MILITARES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555775" y="44624"/>
            <a:ext cx="64807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PROTOCOLO MILITAR</a:t>
            </a:r>
            <a:endParaRPr lang="es-ES" sz="36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40213"/>
            <a:ext cx="595325" cy="798288"/>
          </a:xfrm>
          <a:prstGeom prst="rect">
            <a:avLst/>
          </a:prstGeom>
        </p:spPr>
      </p:pic>
      <p:sp>
        <p:nvSpPr>
          <p:cNvPr id="11" name="4 CuadroTexto"/>
          <p:cNvSpPr txBox="1"/>
          <p:nvPr/>
        </p:nvSpPr>
        <p:spPr>
          <a:xfrm>
            <a:off x="539552" y="1719391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Condecoraciones Orden San Hermenegildo</a:t>
            </a:r>
            <a:r>
              <a:rPr lang="es-ES" sz="2400" dirty="0" smtClean="0"/>
              <a:t>: serán impuestas por personal militar que se encuentre en posesión de la misma o bien por una autoridad del Ministerio de Defensa de nivel Director General o superior.</a:t>
            </a:r>
            <a:endParaRPr lang="es-ES" sz="2400" dirty="0"/>
          </a:p>
        </p:txBody>
      </p:sp>
      <p:sp>
        <p:nvSpPr>
          <p:cNvPr id="8" name="4 CuadroTexto"/>
          <p:cNvSpPr txBox="1"/>
          <p:nvPr/>
        </p:nvSpPr>
        <p:spPr>
          <a:xfrm>
            <a:off x="539552" y="3303567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 smtClean="0"/>
              <a:t>Cruz del Mérito Militar (con distintivo azul, amarillo o blanco) o medallas con motivo de la participación en operaciones internacionales</a:t>
            </a:r>
            <a:r>
              <a:rPr lang="es-ES" sz="2400" dirty="0" smtClean="0"/>
              <a:t>: la imposición podrá ser efectuada por un militar o por una autoridad civil.</a:t>
            </a:r>
            <a:endParaRPr lang="es-ES" sz="2400" dirty="0"/>
          </a:p>
        </p:txBody>
      </p:sp>
      <p:sp>
        <p:nvSpPr>
          <p:cNvPr id="10" name="4 CuadroTexto"/>
          <p:cNvSpPr txBox="1"/>
          <p:nvPr/>
        </p:nvSpPr>
        <p:spPr>
          <a:xfrm>
            <a:off x="539552" y="4974267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El personal militar que imponga condecoraciones será de </a:t>
            </a:r>
            <a:r>
              <a:rPr lang="es-ES" sz="2400" b="1" u="sng" dirty="0" smtClean="0"/>
              <a:t>superior empleo </a:t>
            </a:r>
            <a:r>
              <a:rPr lang="es-ES" sz="2400" dirty="0" smtClean="0"/>
              <a:t>al condecorado.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1299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8745</TotalTime>
  <Words>4207</Words>
  <Application>Microsoft Office PowerPoint</Application>
  <PresentationFormat>Presentación en pantalla (4:3)</PresentationFormat>
  <Paragraphs>792</Paragraphs>
  <Slides>100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100</vt:i4>
      </vt:variant>
    </vt:vector>
  </HeadingPairs>
  <TitlesOfParts>
    <vt:vector size="109" baseType="lpstr">
      <vt:lpstr>Microsoft YaHei</vt:lpstr>
      <vt:lpstr>Arial</vt:lpstr>
      <vt:lpstr>Arial Black</vt:lpstr>
      <vt:lpstr>Calibri</vt:lpstr>
      <vt:lpstr>Times New Roman</vt:lpstr>
      <vt:lpstr>Verdana</vt:lpstr>
      <vt:lpstr>Tema de Office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Ministerio de Defensa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jsanald</dc:creator>
  <cp:lastModifiedBy>COSTAS RODAL ENRIQUE ANGEL</cp:lastModifiedBy>
  <cp:revision>879</cp:revision>
  <cp:lastPrinted>2019-06-11T09:41:39Z</cp:lastPrinted>
  <dcterms:created xsi:type="dcterms:W3CDTF">2010-10-22T10:08:31Z</dcterms:created>
  <dcterms:modified xsi:type="dcterms:W3CDTF">2023-10-03T12:34:38Z</dcterms:modified>
</cp:coreProperties>
</file>