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01"/>
  </p:notesMasterIdLst>
  <p:handoutMasterIdLst>
    <p:handoutMasterId r:id="rId102"/>
  </p:handout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352" r:id="rId18"/>
    <p:sldId id="359" r:id="rId19"/>
    <p:sldId id="337" r:id="rId20"/>
    <p:sldId id="338" r:id="rId21"/>
    <p:sldId id="339" r:id="rId22"/>
    <p:sldId id="340" r:id="rId23"/>
    <p:sldId id="341" r:id="rId24"/>
    <p:sldId id="342" r:id="rId25"/>
    <p:sldId id="343" r:id="rId26"/>
    <p:sldId id="344" r:id="rId27"/>
    <p:sldId id="345" r:id="rId28"/>
    <p:sldId id="289" r:id="rId29"/>
    <p:sldId id="288" r:id="rId30"/>
    <p:sldId id="347" r:id="rId31"/>
    <p:sldId id="348" r:id="rId32"/>
    <p:sldId id="349" r:id="rId33"/>
    <p:sldId id="350" r:id="rId34"/>
    <p:sldId id="361" r:id="rId35"/>
    <p:sldId id="362" r:id="rId36"/>
    <p:sldId id="351" r:id="rId37"/>
    <p:sldId id="353" r:id="rId38"/>
    <p:sldId id="354" r:id="rId39"/>
    <p:sldId id="355" r:id="rId40"/>
    <p:sldId id="356" r:id="rId41"/>
    <p:sldId id="357"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35" r:id="rId57"/>
    <p:sldId id="336"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275" r:id="rId83"/>
    <p:sldId id="276" r:id="rId84"/>
    <p:sldId id="277" r:id="rId85"/>
    <p:sldId id="278" r:id="rId86"/>
    <p:sldId id="279" r:id="rId87"/>
    <p:sldId id="280" r:id="rId88"/>
    <p:sldId id="281" r:id="rId89"/>
    <p:sldId id="282" r:id="rId90"/>
    <p:sldId id="283" r:id="rId91"/>
    <p:sldId id="284" r:id="rId92"/>
    <p:sldId id="285" r:id="rId93"/>
    <p:sldId id="286" r:id="rId94"/>
    <p:sldId id="290" r:id="rId95"/>
    <p:sldId id="291" r:id="rId96"/>
    <p:sldId id="292" r:id="rId97"/>
    <p:sldId id="293" r:id="rId98"/>
    <p:sldId id="294" r:id="rId99"/>
    <p:sldId id="358" r:id="rId100"/>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660"/>
  </p:normalViewPr>
  <p:slideViewPr>
    <p:cSldViewPr snapToGrid="0" snapToObjects="1">
      <p:cViewPr varScale="1">
        <p:scale>
          <a:sx n="95" d="100"/>
          <a:sy n="95" d="100"/>
        </p:scale>
        <p:origin x="1253"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r>
              <a:rPr lang="es-ES"/>
              <a:t>VIII Jornadas sobre Protocolo</a:t>
            </a:r>
          </a:p>
        </p:txBody>
      </p:sp>
      <p:sp>
        <p:nvSpPr>
          <p:cNvPr id="3" name="Marcador de fech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BDD99F6-9AD6-41E5-901D-043E0B6C7242}" type="datetime1">
              <a:rPr lang="es-ES"/>
              <a:pPr/>
              <a:t>27/09/2023</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r>
              <a:rPr lang="es-ES"/>
              <a:t>Congreso Internacional "El Protocolo contemporáneo"</a:t>
            </a:r>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0C2D4C6-B818-4B54-8665-1D54E05E1DEA}" type="slidenum">
              <a:rPr lang="es-ES"/>
              <a:pPr/>
              <a:t>‹Nº›</a:t>
            </a:fld>
            <a:endParaRPr lang="es-ES"/>
          </a:p>
        </p:txBody>
      </p:sp>
    </p:spTree>
    <p:extLst>
      <p:ext uri="{BB962C8B-B14F-4D97-AF65-F5344CB8AC3E}">
        <p14:creationId xmlns:p14="http://schemas.microsoft.com/office/powerpoint/2010/main" val="7690175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r>
              <a:rPr lang="es-ES"/>
              <a:t>VIII Jornadas sobre Protocolo</a:t>
            </a:r>
          </a:p>
        </p:txBody>
      </p:sp>
      <p:sp>
        <p:nvSpPr>
          <p:cNvPr id="3" name="Marcador de fech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8A5B00A-1F7F-46A1-83F6-BA7052F94FF4}" type="datetime1">
              <a:rPr lang="es-ES"/>
              <a:pPr/>
              <a:t>27/09/2023</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smtClean="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r>
              <a:rPr lang="es-ES"/>
              <a:t>Congreso Internacional "El Protocolo contemporáneo"</a:t>
            </a:r>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8ADE432-C0EE-421B-871D-6069C5F87152}" type="slidenum">
              <a:rPr lang="es-ES"/>
              <a:pPr/>
              <a:t>‹Nº›</a:t>
            </a:fld>
            <a:endParaRPr lang="es-ES"/>
          </a:p>
        </p:txBody>
      </p:sp>
    </p:spTree>
    <p:extLst>
      <p:ext uri="{BB962C8B-B14F-4D97-AF65-F5344CB8AC3E}">
        <p14:creationId xmlns:p14="http://schemas.microsoft.com/office/powerpoint/2010/main" val="1326310747"/>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9109D65-BF37-4141-A7BB-21DF85CB2E98}" type="slidenum">
              <a:rPr lang="es-ES" smtClean="0"/>
              <a:pPr/>
              <a:t>30</a:t>
            </a:fld>
            <a:endParaRPr lang="es-E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119539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0688152-D0CE-43EB-AD79-61DB137F036A}" type="slidenum">
              <a:rPr lang="es-ES" smtClean="0"/>
              <a:pPr/>
              <a:t>39</a:t>
            </a:fld>
            <a:endParaRPr lang="es-E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106793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F7291-AF15-4D50-9AC1-8121B2F4E676}" type="slidenum">
              <a:rPr lang="es-ES"/>
              <a:pPr/>
              <a:t>71</a:t>
            </a:fld>
            <a:endParaRPr lang="es-E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25685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F5F4B-4699-4134-B60F-F21656A92BB5}" type="slidenum">
              <a:rPr lang="es-ES"/>
              <a:pPr/>
              <a:t>72</a:t>
            </a:fld>
            <a:endParaRPr lang="es-E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13345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B49D8-919D-4AF0-934D-62542FE505BB}" type="slidenum">
              <a:rPr lang="es-ES"/>
              <a:pPr/>
              <a:t>73</a:t>
            </a:fld>
            <a:endParaRPr lang="es-E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2841362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953A1-E044-4EEC-A5E1-B6739D3A1E38}" type="slidenum">
              <a:rPr lang="es-ES"/>
              <a:pPr/>
              <a:t>74</a:t>
            </a:fld>
            <a:endParaRPr lang="es-E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01073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F4BE8-794B-4904-99DA-72489BCCF096}" type="slidenum">
              <a:rPr lang="es-ES"/>
              <a:pPr/>
              <a:t>75</a:t>
            </a:fld>
            <a:endParaRPr lang="es-E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s-ES" dirty="0"/>
          </a:p>
        </p:txBody>
      </p:sp>
    </p:spTree>
    <p:extLst>
      <p:ext uri="{BB962C8B-B14F-4D97-AF65-F5344CB8AC3E}">
        <p14:creationId xmlns:p14="http://schemas.microsoft.com/office/powerpoint/2010/main" val="1116328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2FF5-4561-4A38-A5F8-9A3794FDF522}" type="slidenum">
              <a:rPr lang="es-ES"/>
              <a:pPr/>
              <a:t>81</a:t>
            </a:fld>
            <a:endParaRPr lang="es-E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944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1314F59-4099-4443-9287-27D97FA025DC}" type="slidenum">
              <a:rPr lang="es-ES" smtClean="0"/>
              <a:t>84</a:t>
            </a:fld>
            <a:endParaRPr lang="es-ES"/>
          </a:p>
        </p:txBody>
      </p:sp>
    </p:spTree>
    <p:extLst>
      <p:ext uri="{BB962C8B-B14F-4D97-AF65-F5344CB8AC3E}">
        <p14:creationId xmlns:p14="http://schemas.microsoft.com/office/powerpoint/2010/main" val="73535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1314F59-4099-4443-9287-27D97FA025DC}" type="slidenum">
              <a:rPr lang="es-ES" smtClean="0"/>
              <a:t>85</a:t>
            </a:fld>
            <a:endParaRPr lang="es-ES"/>
          </a:p>
        </p:txBody>
      </p:sp>
    </p:spTree>
    <p:extLst>
      <p:ext uri="{BB962C8B-B14F-4D97-AF65-F5344CB8AC3E}">
        <p14:creationId xmlns:p14="http://schemas.microsoft.com/office/powerpoint/2010/main" val="261229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6C5F4F9-8802-4A76-BCE2-A1BCCC0A23EA}" type="slidenum">
              <a:rPr lang="es-ES" smtClean="0"/>
              <a:pPr/>
              <a:t>31</a:t>
            </a:fld>
            <a:endParaRPr lang="es-E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18954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2A9F2BA-7919-461E-A138-8209C950ECC2}" type="slidenum">
              <a:rPr lang="es-ES" smtClean="0"/>
              <a:pPr/>
              <a:t>32</a:t>
            </a:fld>
            <a:endParaRPr lang="es-E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6798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1F6FF94-77DA-4CE9-9273-ADE39477AC91}" type="slidenum">
              <a:rPr lang="es-ES" smtClean="0"/>
              <a:pPr/>
              <a:t>33</a:t>
            </a:fld>
            <a:endParaRPr lang="es-E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17539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710FA-A0EB-4098-82E3-32543286AE93}" type="slidenum">
              <a:rPr lang="es-ES"/>
              <a:pPr/>
              <a:t>34</a:t>
            </a:fld>
            <a:endParaRPr lang="es-E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09980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DD347-51E0-4FAD-B315-9CC05075D040}" type="slidenum">
              <a:rPr lang="es-ES"/>
              <a:pPr/>
              <a:t>35</a:t>
            </a:fld>
            <a:endParaRPr lang="es-E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76991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2FE8301-0307-48CB-9C15-69DD6BE81D0C}" type="slidenum">
              <a:rPr lang="es-ES" smtClean="0"/>
              <a:pPr/>
              <a:t>36</a:t>
            </a:fld>
            <a:endParaRPr lang="es-E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386752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8F163D6-2C75-4CF0-AC7E-D6C7B61ADDDF}" type="slidenum">
              <a:rPr lang="es-ES" smtClean="0"/>
              <a:pPr/>
              <a:t>37</a:t>
            </a:fld>
            <a:endParaRPr lang="es-E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71989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AC2827B-0368-49C0-91EF-92023DF45519}" type="slidenum">
              <a:rPr lang="es-ES" smtClean="0"/>
              <a:pPr/>
              <a:t>38</a:t>
            </a:fld>
            <a:endParaRPr lang="es-E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417779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C498FBE-B8C1-4BE9-B236-9BA1DAF84E2D}"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25994AFA-88DC-49B6-B0DE-015A6B52A3A0}" type="slidenum">
              <a:rPr lang="es-ES" smtClean="0"/>
              <a:pPr/>
              <a:t>‹Nº›</a:t>
            </a:fld>
            <a:endParaRPr lang="es-ES"/>
          </a:p>
        </p:txBody>
      </p:sp>
    </p:spTree>
    <p:extLst>
      <p:ext uri="{BB962C8B-B14F-4D97-AF65-F5344CB8AC3E}">
        <p14:creationId xmlns:p14="http://schemas.microsoft.com/office/powerpoint/2010/main" val="71825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8F4105D-2CED-47E6-B7C4-5AE4CAEF7175}" type="datetime1">
              <a:rPr lang="es-ES" smtClean="0"/>
              <a:pPr/>
              <a:t>27/09/2023</a:t>
            </a:fld>
            <a:endParaRPr lang="es-ES"/>
          </a:p>
        </p:txBody>
      </p:sp>
      <p:sp>
        <p:nvSpPr>
          <p:cNvPr id="6" name="Footer Placeholder 5"/>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7" name="Slide Number Placeholder 6"/>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338093049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F4105D-2CED-47E6-B7C4-5AE4CAEF7175}"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197052710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Editar el estilo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F4105D-2CED-47E6-B7C4-5AE4CAEF7175}"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9771B069-8F42-4726-9B00-0F191F12283D}" type="slidenum">
              <a:rPr lang="es-ES" smtClean="0"/>
              <a:pPr/>
              <a:t>‹Nº›</a:t>
            </a:fld>
            <a:endParaRPr lang="es-E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9842476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F4105D-2CED-47E6-B7C4-5AE4CAEF7175}"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317831992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8F4105D-2CED-47E6-B7C4-5AE4CAEF7175}" type="datetime1">
              <a:rPr lang="es-ES" smtClean="0"/>
              <a:pPr/>
              <a:t>27/09/2023</a:t>
            </a:fld>
            <a:endParaRPr lang="es-ES"/>
          </a:p>
        </p:txBody>
      </p:sp>
      <p:sp>
        <p:nvSpPr>
          <p:cNvPr id="4"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35878851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8F4105D-2CED-47E6-B7C4-5AE4CAEF7175}" type="datetime1">
              <a:rPr lang="es-ES" smtClean="0"/>
              <a:pPr/>
              <a:t>27/09/2023</a:t>
            </a:fld>
            <a:endParaRPr lang="es-ES"/>
          </a:p>
        </p:txBody>
      </p:sp>
      <p:sp>
        <p:nvSpPr>
          <p:cNvPr id="4"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551020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F365DD-0B1A-446A-8947-61B111236680}"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6DE63334-B849-4ECD-98FE-D6BF87732305}" type="slidenum">
              <a:rPr lang="es-ES" smtClean="0"/>
              <a:pPr/>
              <a:t>‹Nº›</a:t>
            </a:fld>
            <a:endParaRPr lang="es-ES"/>
          </a:p>
        </p:txBody>
      </p:sp>
    </p:spTree>
    <p:extLst>
      <p:ext uri="{BB962C8B-B14F-4D97-AF65-F5344CB8AC3E}">
        <p14:creationId xmlns:p14="http://schemas.microsoft.com/office/powerpoint/2010/main" val="401716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4AC5651-A98F-49D4-ADF1-8570310C461B}"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782C721D-17CD-4122-83EC-8EC95B023C09}" type="slidenum">
              <a:rPr lang="es-ES" smtClean="0"/>
              <a:pPr/>
              <a:t>‹Nº›</a:t>
            </a:fld>
            <a:endParaRPr lang="es-ES"/>
          </a:p>
        </p:txBody>
      </p:sp>
    </p:spTree>
    <p:extLst>
      <p:ext uri="{BB962C8B-B14F-4D97-AF65-F5344CB8AC3E}">
        <p14:creationId xmlns:p14="http://schemas.microsoft.com/office/powerpoint/2010/main" val="47610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A29734F9-9A79-4CEE-912A-CE4F4D97B843}"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C97A0AA5-EB37-4181-B032-EDA8AB295233}" type="slidenum">
              <a:rPr lang="es-ES" smtClean="0"/>
              <a:pPr/>
              <a:t>‹Nº›</a:t>
            </a:fld>
            <a:endParaRPr lang="es-ES"/>
          </a:p>
        </p:txBody>
      </p:sp>
    </p:spTree>
    <p:extLst>
      <p:ext uri="{BB962C8B-B14F-4D97-AF65-F5344CB8AC3E}">
        <p14:creationId xmlns:p14="http://schemas.microsoft.com/office/powerpoint/2010/main" val="41047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8628B23-9EC8-4FAF-A8F9-1480ABCA689F}" type="datetime1">
              <a:rPr lang="es-ES" smtClean="0"/>
              <a:pPr/>
              <a:t>27/09/2023</a:t>
            </a:fld>
            <a:endParaRPr lang="es-ES"/>
          </a:p>
        </p:txBody>
      </p:sp>
      <p:sp>
        <p:nvSpPr>
          <p:cNvPr id="5" name="Footer Placeholder 4"/>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12"/>
          </p:nvPr>
        </p:nvSpPr>
        <p:spPr/>
        <p:txBody>
          <a:bodyPr/>
          <a:lstStyle/>
          <a:p>
            <a:fld id="{CA213DEC-0069-4EBD-857A-FF0A15EE67A6}" type="slidenum">
              <a:rPr lang="es-ES" smtClean="0"/>
              <a:pPr/>
              <a:t>‹Nº›</a:t>
            </a:fld>
            <a:endParaRPr lang="es-ES"/>
          </a:p>
        </p:txBody>
      </p:sp>
    </p:spTree>
    <p:extLst>
      <p:ext uri="{BB962C8B-B14F-4D97-AF65-F5344CB8AC3E}">
        <p14:creationId xmlns:p14="http://schemas.microsoft.com/office/powerpoint/2010/main" val="280778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89C0592-7AA6-48E3-83FD-848DC38ADF70}" type="datetime1">
              <a:rPr lang="es-ES" smtClean="0"/>
              <a:pPr/>
              <a:t>27/09/2023</a:t>
            </a:fld>
            <a:endParaRPr lang="es-ES"/>
          </a:p>
        </p:txBody>
      </p:sp>
      <p:sp>
        <p:nvSpPr>
          <p:cNvPr id="6" name="Footer Placeholder 5"/>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7" name="Slide Number Placeholder 6"/>
          <p:cNvSpPr>
            <a:spLocks noGrp="1"/>
          </p:cNvSpPr>
          <p:nvPr>
            <p:ph type="sldNum" sz="quarter" idx="12"/>
          </p:nvPr>
        </p:nvSpPr>
        <p:spPr/>
        <p:txBody>
          <a:bodyPr/>
          <a:lstStyle/>
          <a:p>
            <a:fld id="{3012B0BA-AB51-42E0-B1D6-E6DBE292EF9A}" type="slidenum">
              <a:rPr lang="es-ES" smtClean="0"/>
              <a:pPr/>
              <a:t>‹Nº›</a:t>
            </a:fld>
            <a:endParaRPr lang="es-ES"/>
          </a:p>
        </p:txBody>
      </p:sp>
    </p:spTree>
    <p:extLst>
      <p:ext uri="{BB962C8B-B14F-4D97-AF65-F5344CB8AC3E}">
        <p14:creationId xmlns:p14="http://schemas.microsoft.com/office/powerpoint/2010/main" val="132595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A9035E1-91F8-4FEB-8410-CBD05CA04899}" type="datetime1">
              <a:rPr lang="es-ES" smtClean="0"/>
              <a:pPr/>
              <a:t>27/09/2023</a:t>
            </a:fld>
            <a:endParaRPr lang="es-ES"/>
          </a:p>
        </p:txBody>
      </p:sp>
      <p:sp>
        <p:nvSpPr>
          <p:cNvPr id="8" name="Footer Placeholder 7"/>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9" name="Slide Number Placeholder 8"/>
          <p:cNvSpPr>
            <a:spLocks noGrp="1"/>
          </p:cNvSpPr>
          <p:nvPr>
            <p:ph type="sldNum" sz="quarter" idx="12"/>
          </p:nvPr>
        </p:nvSpPr>
        <p:spPr/>
        <p:txBody>
          <a:bodyPr/>
          <a:lstStyle/>
          <a:p>
            <a:fld id="{F664B72C-11CE-4D40-B1D6-5F77FA86B178}" type="slidenum">
              <a:rPr lang="es-ES" smtClean="0"/>
              <a:pPr/>
              <a:t>‹Nº›</a:t>
            </a:fld>
            <a:endParaRPr lang="es-ES"/>
          </a:p>
        </p:txBody>
      </p:sp>
    </p:spTree>
    <p:extLst>
      <p:ext uri="{BB962C8B-B14F-4D97-AF65-F5344CB8AC3E}">
        <p14:creationId xmlns:p14="http://schemas.microsoft.com/office/powerpoint/2010/main" val="351193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78F4105D-2CED-47E6-B7C4-5AE4CAEF7175}" type="datetime1">
              <a:rPr lang="es-ES" smtClean="0"/>
              <a:pPr/>
              <a:t>27/09/2023</a:t>
            </a:fld>
            <a:endParaRPr lang="es-ES"/>
          </a:p>
        </p:txBody>
      </p:sp>
      <p:sp>
        <p:nvSpPr>
          <p:cNvPr id="5" name="Footer Placeholder 3"/>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4"/>
          <p:cNvSpPr>
            <a:spLocks noGrp="1"/>
          </p:cNvSpPr>
          <p:nvPr>
            <p:ph type="sldNum" sz="quarter" idx="12"/>
          </p:nvPr>
        </p:nvSpPr>
        <p:spPr/>
        <p:txBody>
          <a:bodyPr/>
          <a:lstStyle/>
          <a:p>
            <a:fld id="{9771B069-8F42-4726-9B00-0F191F12283D}" type="slidenum">
              <a:rPr lang="es-ES" smtClean="0"/>
              <a:pPr/>
              <a:t>‹Nº›</a:t>
            </a:fld>
            <a:endParaRPr lang="es-ES"/>
          </a:p>
        </p:txBody>
      </p:sp>
    </p:spTree>
    <p:extLst>
      <p:ext uri="{BB962C8B-B14F-4D97-AF65-F5344CB8AC3E}">
        <p14:creationId xmlns:p14="http://schemas.microsoft.com/office/powerpoint/2010/main" val="4148038656"/>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2AEBED3-A05E-4D79-AE7C-D107FC69136F}" type="datetime1">
              <a:rPr lang="es-ES" smtClean="0"/>
              <a:pPr/>
              <a:t>27/09/2023</a:t>
            </a:fld>
            <a:endParaRPr lang="es-ES"/>
          </a:p>
        </p:txBody>
      </p:sp>
      <p:sp>
        <p:nvSpPr>
          <p:cNvPr id="5" name="Footer Placeholder 2"/>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3"/>
          <p:cNvSpPr>
            <a:spLocks noGrp="1"/>
          </p:cNvSpPr>
          <p:nvPr>
            <p:ph type="sldNum" sz="quarter" idx="12"/>
          </p:nvPr>
        </p:nvSpPr>
        <p:spPr/>
        <p:txBody>
          <a:bodyPr/>
          <a:lstStyle/>
          <a:p>
            <a:fld id="{E58CFD73-4D26-45D5-B477-EF203F19EBDD}" type="slidenum">
              <a:rPr lang="es-ES" smtClean="0"/>
              <a:pPr/>
              <a:t>‹Nº›</a:t>
            </a:fld>
            <a:endParaRPr lang="es-ES"/>
          </a:p>
        </p:txBody>
      </p:sp>
    </p:spTree>
    <p:extLst>
      <p:ext uri="{BB962C8B-B14F-4D97-AF65-F5344CB8AC3E}">
        <p14:creationId xmlns:p14="http://schemas.microsoft.com/office/powerpoint/2010/main" val="683771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60BF7CF2-03A3-417C-BC4E-60EE60D57E9F}" type="datetime1">
              <a:rPr lang="es-ES" smtClean="0"/>
              <a:pPr/>
              <a:t>27/09/2023</a:t>
            </a:fld>
            <a:endParaRPr lang="es-ES"/>
          </a:p>
        </p:txBody>
      </p:sp>
      <p:sp>
        <p:nvSpPr>
          <p:cNvPr id="5" name="Footer Placeholder 5"/>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6"/>
          <p:cNvSpPr>
            <a:spLocks noGrp="1"/>
          </p:cNvSpPr>
          <p:nvPr>
            <p:ph type="sldNum" sz="quarter" idx="12"/>
          </p:nvPr>
        </p:nvSpPr>
        <p:spPr/>
        <p:txBody>
          <a:bodyPr/>
          <a:lstStyle/>
          <a:p>
            <a:fld id="{0BCEC29E-1978-4AA5-BFAD-61E916FD6BD6}" type="slidenum">
              <a:rPr lang="es-ES" smtClean="0"/>
              <a:pPr/>
              <a:t>‹Nº›</a:t>
            </a:fld>
            <a:endParaRPr lang="es-ES"/>
          </a:p>
        </p:txBody>
      </p:sp>
    </p:spTree>
    <p:extLst>
      <p:ext uri="{BB962C8B-B14F-4D97-AF65-F5344CB8AC3E}">
        <p14:creationId xmlns:p14="http://schemas.microsoft.com/office/powerpoint/2010/main" val="5930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8BE0149-8BAC-4D91-8F79-6C33CEB66456}" type="datetime1">
              <a:rPr lang="es-ES" smtClean="0"/>
              <a:pPr/>
              <a:t>27/09/2023</a:t>
            </a:fld>
            <a:endParaRPr lang="es-ES"/>
          </a:p>
        </p:txBody>
      </p:sp>
      <p:sp>
        <p:nvSpPr>
          <p:cNvPr id="6" name="Footer Placeholder 5"/>
          <p:cNvSpPr>
            <a:spLocks noGrp="1"/>
          </p:cNvSpPr>
          <p:nvPr>
            <p:ph type="ftr" sz="quarter" idx="11"/>
          </p:nvPr>
        </p:nvSpPr>
        <p:spPr/>
        <p:txBody>
          <a:body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7" name="Slide Number Placeholder 6"/>
          <p:cNvSpPr>
            <a:spLocks noGrp="1"/>
          </p:cNvSpPr>
          <p:nvPr>
            <p:ph type="sldNum" sz="quarter" idx="12"/>
          </p:nvPr>
        </p:nvSpPr>
        <p:spPr/>
        <p:txBody>
          <a:bodyPr/>
          <a:lstStyle/>
          <a:p>
            <a:fld id="{58E99CE8-B3A2-4040-B548-8F24356F11D9}" type="slidenum">
              <a:rPr lang="es-ES" smtClean="0"/>
              <a:pPr/>
              <a:t>‹Nº›</a:t>
            </a:fld>
            <a:endParaRPr lang="es-ES"/>
          </a:p>
        </p:txBody>
      </p:sp>
    </p:spTree>
    <p:extLst>
      <p:ext uri="{BB962C8B-B14F-4D97-AF65-F5344CB8AC3E}">
        <p14:creationId xmlns:p14="http://schemas.microsoft.com/office/powerpoint/2010/main" val="218898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8F4105D-2CED-47E6-B7C4-5AE4CAEF7175}" type="datetime1">
              <a:rPr lang="es-ES" smtClean="0"/>
              <a:pPr/>
              <a:t>27/09/2023</a:t>
            </a:fld>
            <a:endParaRPr lang="es-E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s-ES" smtClean="0"/>
              <a:t>Congreso Internacional </a:t>
            </a:r>
            <a:r>
              <a:rPr lang="es-ES" altLang="es-ES" smtClean="0"/>
              <a:t>“</a:t>
            </a:r>
            <a:r>
              <a:rPr lang="es-ES" smtClean="0"/>
              <a:t>El protocolo contemporáneo: desde el Congreso de Viena hasta la actualidad (1814-2014)</a:t>
            </a:r>
            <a:r>
              <a:rPr lang="es-ES" altLang="es-ES" smtClean="0"/>
              <a:t>”</a:t>
            </a:r>
            <a:r>
              <a:rPr lang="es-ES" smtClean="0"/>
              <a:t>. </a:t>
            </a:r>
            <a:endParaRPr lang="es-E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9771B069-8F42-4726-9B00-0F191F12283D}" type="slidenum">
              <a:rPr lang="es-ES" smtClean="0"/>
              <a:pPr/>
              <a:t>‹Nº›</a:t>
            </a:fld>
            <a:endParaRPr lang="es-ES"/>
          </a:p>
        </p:txBody>
      </p:sp>
    </p:spTree>
    <p:extLst>
      <p:ext uri="{BB962C8B-B14F-4D97-AF65-F5344CB8AC3E}">
        <p14:creationId xmlns:p14="http://schemas.microsoft.com/office/powerpoint/2010/main" val="165119138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0547" y="1243263"/>
            <a:ext cx="6809874" cy="2585323"/>
          </a:xfrm>
          <a:prstGeom prst="rect">
            <a:avLst/>
          </a:prstGeom>
          <a:noFill/>
        </p:spPr>
        <p:txBody>
          <a:bodyPr wrap="square" rtlCol="0">
            <a:spAutoFit/>
          </a:bodyPr>
          <a:lstStyle/>
          <a:p>
            <a:r>
              <a:rPr lang="es-ES" sz="5400" dirty="0" smtClean="0"/>
              <a:t>La percepción de lo correcto y el sentido del protocolo</a:t>
            </a:r>
            <a:endParaRPr lang="es-ES" sz="5400" dirty="0"/>
          </a:p>
        </p:txBody>
      </p:sp>
      <p:sp>
        <p:nvSpPr>
          <p:cNvPr id="6" name="1 CuadroTexto"/>
          <p:cNvSpPr txBox="1"/>
          <p:nvPr/>
        </p:nvSpPr>
        <p:spPr>
          <a:xfrm>
            <a:off x="1187624" y="3858536"/>
            <a:ext cx="3528392" cy="1569660"/>
          </a:xfrm>
          <a:prstGeom prst="rect">
            <a:avLst/>
          </a:prstGeom>
          <a:noFill/>
        </p:spPr>
        <p:txBody>
          <a:bodyPr wrap="square" rtlCol="0">
            <a:spAutoFit/>
          </a:bodyPr>
          <a:lstStyle/>
          <a:p>
            <a:r>
              <a:rPr lang="es-ES" sz="3200" dirty="0" smtClean="0"/>
              <a:t>Fernando Ramos.</a:t>
            </a:r>
          </a:p>
          <a:p>
            <a:r>
              <a:rPr lang="es-ES" sz="3200" dirty="0" smtClean="0"/>
              <a:t>Universidad de Vigo. España</a:t>
            </a:r>
            <a:endParaRPr lang="es-ES" sz="3200" dirty="0"/>
          </a:p>
        </p:txBody>
      </p:sp>
    </p:spTree>
    <p:extLst>
      <p:ext uri="{BB962C8B-B14F-4D97-AF65-F5344CB8AC3E}">
        <p14:creationId xmlns:p14="http://schemas.microsoft.com/office/powerpoint/2010/main" val="27468277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59590" cy="661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25947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5428BDAB-76A9-4772-9BF4-35B609159140}" type="slidenum">
              <a:rPr lang="es-ES" smtClean="0"/>
              <a:pPr/>
              <a:t>11</a:t>
            </a:fld>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39" y="901292"/>
            <a:ext cx="8821533" cy="4997065"/>
          </a:xfrm>
          <a:prstGeom prst="rect">
            <a:avLst/>
          </a:prstGeom>
        </p:spPr>
      </p:pic>
    </p:spTree>
    <p:extLst>
      <p:ext uri="{BB962C8B-B14F-4D97-AF65-F5344CB8AC3E}">
        <p14:creationId xmlns:p14="http://schemas.microsoft.com/office/powerpoint/2010/main" val="77009380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3525"/>
            <a:ext cx="9144000" cy="6094475"/>
          </a:xfrm>
          <a:prstGeom prst="rect">
            <a:avLst/>
          </a:prstGeom>
        </p:spPr>
      </p:pic>
    </p:spTree>
    <p:extLst>
      <p:ext uri="{BB962C8B-B14F-4D97-AF65-F5344CB8AC3E}">
        <p14:creationId xmlns:p14="http://schemas.microsoft.com/office/powerpoint/2010/main" val="53113668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2" y="-99392"/>
            <a:ext cx="9154500" cy="6865876"/>
          </a:xfrm>
          <a:prstGeom prst="rect">
            <a:avLst/>
          </a:prstGeom>
        </p:spPr>
      </p:pic>
      <p:sp>
        <p:nvSpPr>
          <p:cNvPr id="6" name="Flecha izquierda 5"/>
          <p:cNvSpPr/>
          <p:nvPr/>
        </p:nvSpPr>
        <p:spPr>
          <a:xfrm rot="19210573">
            <a:off x="6354216" y="891959"/>
            <a:ext cx="1728192" cy="56984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izquierda 6"/>
          <p:cNvSpPr/>
          <p:nvPr/>
        </p:nvSpPr>
        <p:spPr>
          <a:xfrm rot="18254365">
            <a:off x="7597984" y="607014"/>
            <a:ext cx="1728192" cy="56984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4366923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rnando\Documents\FOTOS\ACTOS 2010 - copia\Actos navales 16.18 julio 2010\100718_infanta_09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 y="404664"/>
            <a:ext cx="8970404"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60685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730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28" y="325751"/>
            <a:ext cx="7567387" cy="6271601"/>
          </a:xfrm>
          <a:prstGeom prst="rect">
            <a:avLst/>
          </a:prstGeom>
        </p:spPr>
      </p:pic>
    </p:spTree>
    <p:extLst>
      <p:ext uri="{BB962C8B-B14F-4D97-AF65-F5344CB8AC3E}">
        <p14:creationId xmlns:p14="http://schemas.microsoft.com/office/powerpoint/2010/main" val="305113833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97"/>
            <a:ext cx="9144000" cy="4926563"/>
          </a:xfrm>
          <a:prstGeom prst="rect">
            <a:avLst/>
          </a:prstGeom>
        </p:spPr>
      </p:pic>
      <p:sp>
        <p:nvSpPr>
          <p:cNvPr id="3" name="CuadroTexto 2"/>
          <p:cNvSpPr txBox="1"/>
          <p:nvPr/>
        </p:nvSpPr>
        <p:spPr>
          <a:xfrm>
            <a:off x="1403648" y="404664"/>
            <a:ext cx="6336704" cy="830997"/>
          </a:xfrm>
          <a:prstGeom prst="rect">
            <a:avLst/>
          </a:prstGeom>
          <a:noFill/>
        </p:spPr>
        <p:txBody>
          <a:bodyPr wrap="square" rtlCol="0">
            <a:spAutoFit/>
          </a:bodyPr>
          <a:lstStyle/>
          <a:p>
            <a:r>
              <a:rPr lang="es-ES" sz="2400" dirty="0" smtClean="0"/>
              <a:t>Relevo del presidente de la República francesa</a:t>
            </a:r>
            <a:endParaRPr lang="es-ES" sz="2400" dirty="0"/>
          </a:p>
        </p:txBody>
      </p:sp>
    </p:spTree>
    <p:extLst>
      <p:ext uri="{BB962C8B-B14F-4D97-AF65-F5344CB8AC3E}">
        <p14:creationId xmlns:p14="http://schemas.microsoft.com/office/powerpoint/2010/main" val="1406840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E58CFD73-4D26-45D5-B477-EF203F19EBDD}" type="slidenum">
              <a:rPr lang="es-ES" smtClean="0"/>
              <a:pPr/>
              <a:t>18</a:t>
            </a:fld>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46"/>
            <a:ext cx="9169357" cy="5975685"/>
          </a:xfrm>
          <a:prstGeom prst="rect">
            <a:avLst/>
          </a:prstGeom>
        </p:spPr>
      </p:pic>
    </p:spTree>
    <p:extLst>
      <p:ext uri="{BB962C8B-B14F-4D97-AF65-F5344CB8AC3E}">
        <p14:creationId xmlns:p14="http://schemas.microsoft.com/office/powerpoint/2010/main" val="258722699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24744"/>
            <a:ext cx="8522950" cy="4680520"/>
          </a:xfrm>
          <a:prstGeom prst="rect">
            <a:avLst/>
          </a:prstGeom>
        </p:spPr>
      </p:pic>
    </p:spTree>
    <p:extLst>
      <p:ext uri="{BB962C8B-B14F-4D97-AF65-F5344CB8AC3E}">
        <p14:creationId xmlns:p14="http://schemas.microsoft.com/office/powerpoint/2010/main" val="254086372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s-ES" sz="4800" dirty="0" smtClean="0"/>
              <a:t>Veamos unas fotos</a:t>
            </a:r>
            <a:endParaRPr lang="es-ES" sz="4800" dirty="0"/>
          </a:p>
        </p:txBody>
      </p:sp>
    </p:spTree>
    <p:extLst>
      <p:ext uri="{BB962C8B-B14F-4D97-AF65-F5344CB8AC3E}">
        <p14:creationId xmlns:p14="http://schemas.microsoft.com/office/powerpoint/2010/main" val="58112471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5168386"/>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2656"/>
            <a:ext cx="8677319" cy="6525344"/>
          </a:xfrm>
          <a:prstGeom prst="rect">
            <a:avLst/>
          </a:prstGeom>
        </p:spPr>
      </p:pic>
    </p:spTree>
    <p:extLst>
      <p:ext uri="{BB962C8B-B14F-4D97-AF65-F5344CB8AC3E}">
        <p14:creationId xmlns:p14="http://schemas.microsoft.com/office/powerpoint/2010/main" val="2599331743"/>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41" y="350658"/>
            <a:ext cx="8232915" cy="6174686"/>
          </a:xfrm>
          <a:prstGeom prst="rect">
            <a:avLst/>
          </a:prstGeom>
        </p:spPr>
      </p:pic>
    </p:spTree>
    <p:extLst>
      <p:ext uri="{BB962C8B-B14F-4D97-AF65-F5344CB8AC3E}">
        <p14:creationId xmlns:p14="http://schemas.microsoft.com/office/powerpoint/2010/main" val="1946084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31" y="291750"/>
            <a:ext cx="8394333" cy="6305602"/>
          </a:xfrm>
          <a:prstGeom prst="rect">
            <a:avLst/>
          </a:prstGeom>
        </p:spPr>
      </p:pic>
    </p:spTree>
    <p:extLst>
      <p:ext uri="{BB962C8B-B14F-4D97-AF65-F5344CB8AC3E}">
        <p14:creationId xmlns:p14="http://schemas.microsoft.com/office/powerpoint/2010/main" val="1842100999"/>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037" y="852443"/>
            <a:ext cx="8378427" cy="5168845"/>
          </a:xfrm>
          <a:prstGeom prst="rect">
            <a:avLst/>
          </a:prstGeom>
        </p:spPr>
      </p:pic>
    </p:spTree>
    <p:extLst>
      <p:ext uri="{BB962C8B-B14F-4D97-AF65-F5344CB8AC3E}">
        <p14:creationId xmlns:p14="http://schemas.microsoft.com/office/powerpoint/2010/main" val="664951183"/>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73803"/>
            <a:ext cx="4824536" cy="6202975"/>
          </a:xfrm>
          <a:prstGeom prst="rect">
            <a:avLst/>
          </a:prstGeom>
        </p:spPr>
      </p:pic>
    </p:spTree>
    <p:extLst>
      <p:ext uri="{BB962C8B-B14F-4D97-AF65-F5344CB8AC3E}">
        <p14:creationId xmlns:p14="http://schemas.microsoft.com/office/powerpoint/2010/main" val="2021410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8280920" cy="6231392"/>
          </a:xfrm>
          <a:prstGeom prst="rect">
            <a:avLst/>
          </a:prstGeom>
        </p:spPr>
      </p:pic>
    </p:spTree>
    <p:extLst>
      <p:ext uri="{BB962C8B-B14F-4D97-AF65-F5344CB8AC3E}">
        <p14:creationId xmlns:p14="http://schemas.microsoft.com/office/powerpoint/2010/main" val="2193215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542971771"/>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555"/>
            <a:ext cx="9144000" cy="6092890"/>
          </a:xfrm>
          <a:prstGeom prst="rect">
            <a:avLst/>
          </a:prstGeom>
        </p:spPr>
      </p:pic>
    </p:spTree>
    <p:extLst>
      <p:ext uri="{BB962C8B-B14F-4D97-AF65-F5344CB8AC3E}">
        <p14:creationId xmlns:p14="http://schemas.microsoft.com/office/powerpoint/2010/main" val="419316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36504" cy="6804756"/>
          </a:xfrm>
          <a:prstGeom prst="rect">
            <a:avLst/>
          </a:prstGeom>
        </p:spPr>
      </p:pic>
      <p:sp>
        <p:nvSpPr>
          <p:cNvPr id="5" name="CuadroTexto 4"/>
          <p:cNvSpPr txBox="1"/>
          <p:nvPr/>
        </p:nvSpPr>
        <p:spPr>
          <a:xfrm>
            <a:off x="5220072" y="1196752"/>
            <a:ext cx="3384376" cy="2554545"/>
          </a:xfrm>
          <a:prstGeom prst="rect">
            <a:avLst/>
          </a:prstGeom>
          <a:noFill/>
        </p:spPr>
        <p:txBody>
          <a:bodyPr wrap="square" rtlCol="0">
            <a:spAutoFit/>
          </a:bodyPr>
          <a:lstStyle/>
          <a:p>
            <a:r>
              <a:rPr lang="es-ES" sz="4000" dirty="0" smtClean="0"/>
              <a:t>A veces, las cosas no son lo que parecen</a:t>
            </a:r>
            <a:endParaRPr lang="es-ES" sz="4000" dirty="0"/>
          </a:p>
        </p:txBody>
      </p:sp>
    </p:spTree>
    <p:extLst>
      <p:ext uri="{BB962C8B-B14F-4D97-AF65-F5344CB8AC3E}">
        <p14:creationId xmlns:p14="http://schemas.microsoft.com/office/powerpoint/2010/main" val="385068392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57" y="528436"/>
            <a:ext cx="8563315" cy="5708876"/>
          </a:xfrm>
          <a:prstGeom prst="rect">
            <a:avLst/>
          </a:prstGeom>
        </p:spPr>
      </p:pic>
    </p:spTree>
    <p:extLst>
      <p:ext uri="{BB962C8B-B14F-4D97-AF65-F5344CB8AC3E}">
        <p14:creationId xmlns:p14="http://schemas.microsoft.com/office/powerpoint/2010/main" val="39520093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11188" y="981075"/>
            <a:ext cx="7467600" cy="5111750"/>
          </a:xfrm>
        </p:spPr>
        <p:txBody>
          <a:bodyPr/>
          <a:lstStyle/>
          <a:p>
            <a:pPr eaLnBrk="1" fontAlgn="auto" hangingPunct="1">
              <a:spcAft>
                <a:spcPts val="0"/>
              </a:spcAft>
              <a:defRPr/>
            </a:pPr>
            <a:r>
              <a:rPr lang="es-ES">
                <a:solidFill>
                  <a:schemeClr val="tx2">
                    <a:satMod val="200000"/>
                  </a:schemeClr>
                </a:solidFill>
              </a:rPr>
              <a:t>El  protocolo en una ciencia de resultados</a:t>
            </a:r>
          </a:p>
        </p:txBody>
      </p:sp>
    </p:spTree>
    <p:extLst>
      <p:ext uri="{BB962C8B-B14F-4D97-AF65-F5344CB8AC3E}">
        <p14:creationId xmlns:p14="http://schemas.microsoft.com/office/powerpoint/2010/main" val="2621426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fontAlgn="auto" hangingPunct="1">
              <a:spcAft>
                <a:spcPts val="0"/>
              </a:spcAft>
              <a:defRPr/>
            </a:pPr>
            <a:r>
              <a:rPr lang="es-ES" sz="3600">
                <a:solidFill>
                  <a:schemeClr val="tx2">
                    <a:satMod val="200000"/>
                  </a:schemeClr>
                </a:solidFill>
              </a:rPr>
              <a:t>Qué entendemos por protocolo</a:t>
            </a:r>
          </a:p>
        </p:txBody>
      </p:sp>
      <p:sp>
        <p:nvSpPr>
          <p:cNvPr id="8195" name="Rectangle 3"/>
          <p:cNvSpPr>
            <a:spLocks noGrp="1" noChangeArrowheads="1"/>
          </p:cNvSpPr>
          <p:nvPr>
            <p:ph idx="1"/>
          </p:nvPr>
        </p:nvSpPr>
        <p:spPr>
          <a:xfrm>
            <a:off x="251520" y="1700808"/>
            <a:ext cx="7067128" cy="3649133"/>
          </a:xfrm>
        </p:spPr>
        <p:txBody>
          <a:bodyPr>
            <a:normAutofit lnSpcReduction="10000"/>
          </a:bodyPr>
          <a:lstStyle/>
          <a:p>
            <a:pPr eaLnBrk="1" hangingPunct="1">
              <a:buFontTx/>
              <a:buNone/>
            </a:pPr>
            <a:r>
              <a:rPr lang="es-ES" sz="2800" dirty="0" smtClean="0"/>
              <a:t>Código de interpretación de un documento</a:t>
            </a:r>
          </a:p>
          <a:p>
            <a:pPr eaLnBrk="1" hangingPunct="1">
              <a:buFontTx/>
              <a:buNone/>
            </a:pPr>
            <a:r>
              <a:rPr lang="es-ES" sz="2800" dirty="0" smtClean="0"/>
              <a:t>Código de actuación reglada en una acción humana, técnica o científica</a:t>
            </a:r>
          </a:p>
          <a:p>
            <a:pPr eaLnBrk="1" hangingPunct="1">
              <a:buFontTx/>
              <a:buNone/>
            </a:pPr>
            <a:r>
              <a:rPr lang="es-ES" sz="2800" dirty="0" smtClean="0"/>
              <a:t>Modo de proceder en una situación dada</a:t>
            </a:r>
          </a:p>
          <a:p>
            <a:pPr eaLnBrk="1" hangingPunct="1">
              <a:buFontTx/>
              <a:buNone/>
            </a:pPr>
            <a:r>
              <a:rPr lang="es-ES" sz="2800" dirty="0" smtClean="0"/>
              <a:t>Documento anexo a un tratado internacional</a:t>
            </a:r>
          </a:p>
          <a:p>
            <a:pPr eaLnBrk="1" hangingPunct="1">
              <a:buFontTx/>
              <a:buNone/>
            </a:pPr>
            <a:endParaRPr lang="es-ES" dirty="0" smtClean="0"/>
          </a:p>
        </p:txBody>
      </p:sp>
    </p:spTree>
    <p:extLst>
      <p:ext uri="{BB962C8B-B14F-4D97-AF65-F5344CB8AC3E}">
        <p14:creationId xmlns:p14="http://schemas.microsoft.com/office/powerpoint/2010/main" val="1024348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fontAlgn="auto" hangingPunct="1">
              <a:spcAft>
                <a:spcPts val="0"/>
              </a:spcAft>
              <a:defRPr/>
            </a:pPr>
            <a:r>
              <a:rPr lang="es-ES">
                <a:solidFill>
                  <a:schemeClr val="tx2">
                    <a:satMod val="200000"/>
                  </a:schemeClr>
                </a:solidFill>
              </a:rPr>
              <a:t>En sentido general</a:t>
            </a:r>
          </a:p>
        </p:txBody>
      </p:sp>
      <p:sp>
        <p:nvSpPr>
          <p:cNvPr id="9219" name="Rectangle 3"/>
          <p:cNvSpPr>
            <a:spLocks noGrp="1" noChangeArrowheads="1"/>
          </p:cNvSpPr>
          <p:nvPr>
            <p:ph idx="1"/>
          </p:nvPr>
        </p:nvSpPr>
        <p:spPr>
          <a:xfrm>
            <a:off x="251520" y="1844824"/>
            <a:ext cx="2880320" cy="2785037"/>
          </a:xfrm>
        </p:spPr>
        <p:txBody>
          <a:bodyPr>
            <a:normAutofit fontScale="70000" lnSpcReduction="20000"/>
          </a:bodyPr>
          <a:lstStyle/>
          <a:p>
            <a:pPr eaLnBrk="1" hangingPunct="1"/>
            <a:r>
              <a:rPr lang="es-ES" sz="2800" dirty="0" smtClean="0"/>
              <a:t>Orden de colocación de las autoridades oficiales en un acto público</a:t>
            </a:r>
          </a:p>
          <a:p>
            <a:pPr eaLnBrk="1" hangingPunct="1"/>
            <a:r>
              <a:rPr lang="es-ES" sz="2800" dirty="0" smtClean="0"/>
              <a:t>Reglas de actuación en los actos oficiales de las instituciones</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375" y="2054604"/>
            <a:ext cx="6016625" cy="3390619"/>
          </a:xfrm>
          <a:prstGeom prst="rect">
            <a:avLst/>
          </a:prstGeom>
        </p:spPr>
      </p:pic>
    </p:spTree>
    <p:extLst>
      <p:ext uri="{BB962C8B-B14F-4D97-AF65-F5344CB8AC3E}">
        <p14:creationId xmlns:p14="http://schemas.microsoft.com/office/powerpoint/2010/main" val="105010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fontAlgn="auto" hangingPunct="1">
              <a:spcAft>
                <a:spcPts val="0"/>
              </a:spcAft>
              <a:defRPr/>
            </a:pPr>
            <a:r>
              <a:rPr lang="es-ES">
                <a:solidFill>
                  <a:schemeClr val="tx2">
                    <a:satMod val="200000"/>
                  </a:schemeClr>
                </a:solidFill>
              </a:rPr>
              <a:t>Pero para nosotros es</a:t>
            </a:r>
          </a:p>
        </p:txBody>
      </p:sp>
      <p:sp>
        <p:nvSpPr>
          <p:cNvPr id="116739" name="Rectangle 3"/>
          <p:cNvSpPr>
            <a:spLocks noGrp="1" noChangeArrowheads="1"/>
          </p:cNvSpPr>
          <p:nvPr>
            <p:ph idx="1"/>
          </p:nvPr>
        </p:nvSpPr>
        <p:spPr/>
        <p:txBody>
          <a:bodyPr>
            <a:normAutofit fontScale="85000" lnSpcReduction="10000"/>
          </a:bodyPr>
          <a:lstStyle/>
          <a:p>
            <a:pPr marL="411480" eaLnBrk="1" fontAlgn="auto" hangingPunct="1">
              <a:spcAft>
                <a:spcPts val="0"/>
              </a:spcAft>
              <a:buFontTx/>
              <a:buNone/>
              <a:defRPr/>
            </a:pPr>
            <a:r>
              <a:rPr lang="es-ES" dirty="0"/>
              <a:t>	</a:t>
            </a:r>
            <a:r>
              <a:rPr lang="es-ES" sz="3600" dirty="0"/>
              <a:t>LA CIENCIA DE LA EXCELENCIA</a:t>
            </a:r>
          </a:p>
          <a:p>
            <a:pPr marL="411480" eaLnBrk="1" fontAlgn="auto" hangingPunct="1">
              <a:spcAft>
                <a:spcPts val="0"/>
              </a:spcAft>
              <a:buFontTx/>
              <a:buNone/>
              <a:defRPr/>
            </a:pPr>
            <a:endParaRPr lang="es-ES" sz="3600" dirty="0"/>
          </a:p>
          <a:p>
            <a:pPr marL="411480" eaLnBrk="1" fontAlgn="auto" hangingPunct="1">
              <a:spcAft>
                <a:spcPts val="0"/>
              </a:spcAft>
              <a:buFontTx/>
              <a:buNone/>
              <a:defRPr/>
            </a:pPr>
            <a:r>
              <a:rPr lang="es-ES" sz="3600" dirty="0"/>
              <a:t>	</a:t>
            </a:r>
            <a:r>
              <a:rPr lang="es-ES" sz="3600" i="1" dirty="0">
                <a:effectLst>
                  <a:outerShdw blurRad="38100" dist="38100" dir="2700000" algn="tl">
                    <a:srgbClr val="000000"/>
                  </a:outerShdw>
                </a:effectLst>
              </a:rPr>
              <a:t>Conjunto de normas, códigos, procedimientos de actuación en orden a la presentación pública de las instituciones públicas y privadas, al servicio de su imagen y prestigio sociales</a:t>
            </a:r>
          </a:p>
        </p:txBody>
      </p:sp>
    </p:spTree>
    <p:extLst>
      <p:ext uri="{BB962C8B-B14F-4D97-AF65-F5344CB8AC3E}">
        <p14:creationId xmlns:p14="http://schemas.microsoft.com/office/powerpoint/2010/main" val="4073733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68313" y="685800"/>
            <a:ext cx="8064500" cy="5751513"/>
          </a:xfrm>
          <a:prstGeom prst="rect">
            <a:avLst/>
          </a:prstGeom>
          <a:noFill/>
          <a:ln w="12700" cap="sq">
            <a:noFill/>
            <a:miter lim="800000"/>
            <a:headEnd type="none" w="sm" len="sm"/>
            <a:tailEnd type="none" w="sm" len="sm"/>
          </a:ln>
          <a:effectLst/>
        </p:spPr>
        <p:txBody>
          <a:bodyPr>
            <a:spAutoFit/>
          </a:bodyPr>
          <a:lstStyle/>
          <a:p>
            <a:pPr>
              <a:spcBef>
                <a:spcPct val="50000"/>
              </a:spcBef>
            </a:pPr>
            <a:r>
              <a:rPr lang="es-ES_tradnl" sz="2400" b="1" dirty="0">
                <a:solidFill>
                  <a:srgbClr val="FF0000"/>
                </a:solidFill>
                <a:latin typeface="Times New Roman" pitchFamily="18" charset="0"/>
              </a:rPr>
              <a:t>    </a:t>
            </a:r>
          </a:p>
          <a:p>
            <a:pPr>
              <a:spcBef>
                <a:spcPct val="50000"/>
              </a:spcBef>
            </a:pPr>
            <a:endParaRPr lang="es-ES_tradnl" sz="2400" b="1" dirty="0">
              <a:solidFill>
                <a:srgbClr val="FF0000"/>
              </a:solidFill>
              <a:latin typeface="Times New Roman" pitchFamily="18" charset="0"/>
            </a:endParaRPr>
          </a:p>
          <a:p>
            <a:pPr>
              <a:spcBef>
                <a:spcPct val="50000"/>
              </a:spcBef>
            </a:pPr>
            <a:r>
              <a:rPr lang="es-ES_tradnl" sz="2400" b="1" dirty="0">
                <a:solidFill>
                  <a:schemeClr val="tx2"/>
                </a:solidFill>
                <a:latin typeface="Times New Roman" pitchFamily="18" charset="0"/>
              </a:rPr>
              <a:t>     PROTOCOLO DE ACCIÓN ESTRUCTURAL</a:t>
            </a:r>
          </a:p>
          <a:p>
            <a:pPr>
              <a:spcBef>
                <a:spcPct val="50000"/>
              </a:spcBef>
            </a:pPr>
            <a:endParaRPr lang="es-ES_tradnl" sz="2400" b="1" dirty="0">
              <a:solidFill>
                <a:schemeClr val="tx2"/>
              </a:solidFill>
              <a:latin typeface="Times New Roman" pitchFamily="18" charset="0"/>
            </a:endParaRPr>
          </a:p>
          <a:p>
            <a:pPr>
              <a:spcBef>
                <a:spcPct val="50000"/>
              </a:spcBef>
            </a:pPr>
            <a:r>
              <a:rPr lang="es-ES_tradnl" sz="2400" b="1" dirty="0">
                <a:solidFill>
                  <a:schemeClr val="tx2"/>
                </a:solidFill>
                <a:latin typeface="Times New Roman" pitchFamily="18" charset="0"/>
              </a:rPr>
              <a:t>     PROTOCOLO DE GESTIÓN ESTRUCTURAL</a:t>
            </a:r>
          </a:p>
          <a:p>
            <a:pPr>
              <a:spcBef>
                <a:spcPct val="50000"/>
              </a:spcBef>
            </a:pPr>
            <a:endParaRPr lang="es-ES_tradnl" sz="2400" b="1" dirty="0">
              <a:solidFill>
                <a:schemeClr val="tx2"/>
              </a:solidFill>
              <a:latin typeface="Times New Roman" pitchFamily="18" charset="0"/>
            </a:endParaRPr>
          </a:p>
          <a:p>
            <a:pPr>
              <a:spcBef>
                <a:spcPct val="50000"/>
              </a:spcBef>
            </a:pPr>
            <a:r>
              <a:rPr lang="es-ES_tradnl" sz="2400" b="1" dirty="0">
                <a:solidFill>
                  <a:schemeClr val="tx2"/>
                </a:solidFill>
                <a:latin typeface="Times New Roman" pitchFamily="18" charset="0"/>
              </a:rPr>
              <a:t>     PROTOCOLO DE ATENCIÓN A  PERSONALIDADES</a:t>
            </a:r>
          </a:p>
          <a:p>
            <a:pPr>
              <a:spcBef>
                <a:spcPct val="50000"/>
              </a:spcBef>
            </a:pPr>
            <a:endParaRPr lang="es-ES_tradnl" sz="2400" b="1" dirty="0">
              <a:solidFill>
                <a:schemeClr val="tx2"/>
              </a:solidFill>
              <a:latin typeface="Times New Roman" pitchFamily="18" charset="0"/>
            </a:endParaRPr>
          </a:p>
          <a:p>
            <a:pPr>
              <a:spcBef>
                <a:spcPct val="50000"/>
              </a:spcBef>
            </a:pPr>
            <a:r>
              <a:rPr lang="es-ES_tradnl" sz="2400" b="1" dirty="0">
                <a:solidFill>
                  <a:schemeClr val="tx2"/>
                </a:solidFill>
                <a:latin typeface="Times New Roman" pitchFamily="18" charset="0"/>
              </a:rPr>
              <a:t>     PROTOCOLO DE ACCIÓN DE EFICACIA        	PERSONAL</a:t>
            </a:r>
          </a:p>
          <a:p>
            <a:pPr>
              <a:spcBef>
                <a:spcPct val="50000"/>
              </a:spcBef>
            </a:pPr>
            <a:endParaRPr lang="es-ES_tradnl" sz="2400" b="1" dirty="0">
              <a:solidFill>
                <a:srgbClr val="FF0000"/>
              </a:solidFill>
              <a:latin typeface="Times New Roman" pitchFamily="18" charset="0"/>
            </a:endParaRPr>
          </a:p>
        </p:txBody>
      </p:sp>
      <p:sp>
        <p:nvSpPr>
          <p:cNvPr id="103427" name="WordArt 3"/>
          <p:cNvSpPr>
            <a:spLocks noChangeArrowheads="1" noChangeShapeType="1" noTextEdit="1"/>
          </p:cNvSpPr>
          <p:nvPr/>
        </p:nvSpPr>
        <p:spPr bwMode="auto">
          <a:xfrm>
            <a:off x="1295400" y="381000"/>
            <a:ext cx="7102475" cy="838200"/>
          </a:xfrm>
          <a:prstGeom prst="rect">
            <a:avLst/>
          </a:prstGeom>
        </p:spPr>
        <p:txBody>
          <a:bodyPr wrap="none" fromWordArt="1">
            <a:prstTxWarp prst="textPlain">
              <a:avLst>
                <a:gd name="adj" fmla="val 50000"/>
              </a:avLst>
            </a:prstTxWarp>
          </a:bodyPr>
          <a:lstStyle/>
          <a:p>
            <a:pPr algn="ctr"/>
            <a:r>
              <a:rPr lang="es-ES" dirty="0"/>
              <a:t>NATURALEZA PRÁCTICA DEL PROTOCOLO</a:t>
            </a:r>
          </a:p>
        </p:txBody>
      </p:sp>
    </p:spTree>
    <p:extLst>
      <p:ext uri="{BB962C8B-B14F-4D97-AF65-F5344CB8AC3E}">
        <p14:creationId xmlns:p14="http://schemas.microsoft.com/office/powerpoint/2010/main" val="42820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03426">
                                            <p:txEl>
                                              <p:pRg st="0" end="0"/>
                                            </p:txEl>
                                          </p:spTgt>
                                        </p:tgtEl>
                                        <p:attrNameLst>
                                          <p:attrName>style.visibility</p:attrName>
                                        </p:attrNameLst>
                                      </p:cBhvr>
                                      <p:to>
                                        <p:strVal val="visible"/>
                                      </p:to>
                                    </p:set>
                                    <p:anim calcmode="lin" valueType="num">
                                      <p:cBhvr additive="base">
                                        <p:cTn id="7" dur="75" fill="hold"/>
                                        <p:tgtEl>
                                          <p:spTgt spid="1034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034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03426">
                                            <p:txEl>
                                              <p:pRg st="2" end="2"/>
                                            </p:txEl>
                                          </p:spTgt>
                                        </p:tgtEl>
                                        <p:attrNameLst>
                                          <p:attrName>style.visibility</p:attrName>
                                        </p:attrNameLst>
                                      </p:cBhvr>
                                      <p:to>
                                        <p:strVal val="visible"/>
                                      </p:to>
                                    </p:set>
                                    <p:anim calcmode="lin" valueType="num">
                                      <p:cBhvr additive="base">
                                        <p:cTn id="13" dur="75" fill="hold"/>
                                        <p:tgtEl>
                                          <p:spTgt spid="103426">
                                            <p:txEl>
                                              <p:pRg st="2" end="2"/>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03426">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03426">
                                            <p:txEl>
                                              <p:pRg st="4" end="4"/>
                                            </p:txEl>
                                          </p:spTgt>
                                        </p:tgtEl>
                                        <p:attrNameLst>
                                          <p:attrName>style.visibility</p:attrName>
                                        </p:attrNameLst>
                                      </p:cBhvr>
                                      <p:to>
                                        <p:strVal val="visible"/>
                                      </p:to>
                                    </p:set>
                                    <p:anim calcmode="lin" valueType="num">
                                      <p:cBhvr additive="base">
                                        <p:cTn id="19" dur="75" fill="hold"/>
                                        <p:tgtEl>
                                          <p:spTgt spid="103426">
                                            <p:txEl>
                                              <p:pRg st="4" end="4"/>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03426">
                                            <p:txEl>
                                              <p:pRg st="4" end="4"/>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03426">
                                            <p:txEl>
                                              <p:pRg st="6" end="6"/>
                                            </p:txEl>
                                          </p:spTgt>
                                        </p:tgtEl>
                                        <p:attrNameLst>
                                          <p:attrName>style.visibility</p:attrName>
                                        </p:attrNameLst>
                                      </p:cBhvr>
                                      <p:to>
                                        <p:strVal val="visible"/>
                                      </p:to>
                                    </p:set>
                                    <p:anim calcmode="lin" valueType="num">
                                      <p:cBhvr additive="base">
                                        <p:cTn id="25" dur="75" fill="hold"/>
                                        <p:tgtEl>
                                          <p:spTgt spid="103426">
                                            <p:txEl>
                                              <p:pRg st="6" end="6"/>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03426">
                                            <p:txEl>
                                              <p:pRg st="6" end="6"/>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03426">
                                            <p:txEl>
                                              <p:pRg st="8" end="8"/>
                                            </p:txEl>
                                          </p:spTgt>
                                        </p:tgtEl>
                                        <p:attrNameLst>
                                          <p:attrName>style.visibility</p:attrName>
                                        </p:attrNameLst>
                                      </p:cBhvr>
                                      <p:to>
                                        <p:strVal val="visible"/>
                                      </p:to>
                                    </p:set>
                                    <p:anim calcmode="lin" valueType="num">
                                      <p:cBhvr additive="base">
                                        <p:cTn id="31" dur="75" fill="hold"/>
                                        <p:tgtEl>
                                          <p:spTgt spid="103426">
                                            <p:txEl>
                                              <p:pRg st="8" end="8"/>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03426">
                                            <p:txEl>
                                              <p:pRg st="8" end="8"/>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762000" y="549275"/>
            <a:ext cx="8130480" cy="5832475"/>
          </a:xfrm>
        </p:spPr>
        <p:txBody>
          <a:bodyPr>
            <a:normAutofit fontScale="77500" lnSpcReduction="20000"/>
          </a:bodyPr>
          <a:lstStyle/>
          <a:p>
            <a:pPr>
              <a:lnSpc>
                <a:spcPct val="160000"/>
              </a:lnSpc>
            </a:pPr>
            <a:r>
              <a:rPr lang="es-ES_tradnl" sz="2000" dirty="0">
                <a:solidFill>
                  <a:schemeClr val="tx1"/>
                </a:solidFill>
              </a:rPr>
              <a:t>A) </a:t>
            </a:r>
            <a:r>
              <a:rPr lang="es-ES_tradnl" b="1" dirty="0">
                <a:solidFill>
                  <a:schemeClr val="tx1"/>
                </a:solidFill>
                <a:effectLst>
                  <a:outerShdw blurRad="38100" dist="38100" dir="2700000" algn="tl">
                    <a:srgbClr val="000000">
                      <a:alpha val="43137"/>
                    </a:srgbClr>
                  </a:outerShdw>
                </a:effectLst>
              </a:rPr>
              <a:t>Protocolo estructural</a:t>
            </a:r>
            <a:r>
              <a:rPr lang="es-ES_tradnl" sz="2000" dirty="0">
                <a:solidFill>
                  <a:schemeClr val="tx1"/>
                </a:solidFill>
              </a:rPr>
              <a:t>: Crea el espacio, diseña la estructura y determina el ambiente dentro de la cual se va a desarrollar una acción humana importante en la que el protocolo no interviene</a:t>
            </a:r>
            <a:r>
              <a:rPr lang="es-ES_tradnl" sz="2000" dirty="0" smtClean="0">
                <a:solidFill>
                  <a:schemeClr val="tx1"/>
                </a:solidFill>
              </a:rPr>
              <a:t>.</a:t>
            </a:r>
            <a:endParaRPr lang="es-ES_tradnl" sz="2000" dirty="0">
              <a:solidFill>
                <a:schemeClr val="tx1"/>
              </a:solidFill>
            </a:endParaRPr>
          </a:p>
          <a:p>
            <a:pPr>
              <a:lnSpc>
                <a:spcPct val="160000"/>
              </a:lnSpc>
            </a:pPr>
            <a:r>
              <a:rPr lang="es-ES_tradnl" sz="2000" dirty="0">
                <a:solidFill>
                  <a:schemeClr val="tx1"/>
                </a:solidFill>
              </a:rPr>
              <a:t>B) </a:t>
            </a:r>
            <a:r>
              <a:rPr lang="es-ES_tradnl" sz="2000" b="1" dirty="0">
                <a:solidFill>
                  <a:schemeClr val="tx1"/>
                </a:solidFill>
                <a:effectLst>
                  <a:outerShdw blurRad="38100" dist="38100" dir="2700000" algn="tl">
                    <a:srgbClr val="000000">
                      <a:alpha val="43137"/>
                    </a:srgbClr>
                  </a:outerShdw>
                </a:effectLst>
              </a:rPr>
              <a:t>Protocolo de gestión</a:t>
            </a:r>
            <a:r>
              <a:rPr lang="es-ES_tradnl" sz="2000" dirty="0">
                <a:solidFill>
                  <a:schemeClr val="tx1"/>
                </a:solidFill>
              </a:rPr>
              <a:t>: Determinada las estructuras o marco donde habrá de desarrollarse una acción humana, establece las formas de gestión de llevarla a cabo. Es decir, si la primera sólo se determina la estructura que tendrá un determinado acontecimiento, en esta fase, además se diseña, aplica y gestiona su ejecución</a:t>
            </a:r>
            <a:r>
              <a:rPr lang="es-ES_tradnl" sz="2000" dirty="0" smtClean="0">
                <a:solidFill>
                  <a:schemeClr val="tx1"/>
                </a:solidFill>
              </a:rPr>
              <a:t>.</a:t>
            </a:r>
            <a:endParaRPr lang="es-ES_tradnl" sz="2000" dirty="0">
              <a:solidFill>
                <a:schemeClr val="tx1"/>
              </a:solidFill>
            </a:endParaRPr>
          </a:p>
          <a:p>
            <a:pPr>
              <a:lnSpc>
                <a:spcPct val="160000"/>
              </a:lnSpc>
            </a:pPr>
            <a:r>
              <a:rPr lang="es-ES_tradnl" sz="2000" dirty="0">
                <a:solidFill>
                  <a:schemeClr val="tx1"/>
                </a:solidFill>
              </a:rPr>
              <a:t>C) </a:t>
            </a:r>
            <a:r>
              <a:rPr lang="es-ES_tradnl" sz="2000" b="1" dirty="0">
                <a:solidFill>
                  <a:schemeClr val="tx1"/>
                </a:solidFill>
                <a:effectLst>
                  <a:outerShdw blurRad="38100" dist="38100" dir="2700000" algn="tl">
                    <a:srgbClr val="000000">
                      <a:alpha val="43137"/>
                    </a:srgbClr>
                  </a:outerShdw>
                </a:effectLst>
              </a:rPr>
              <a:t>Protocolo de atención a personalidades</a:t>
            </a:r>
            <a:r>
              <a:rPr lang="es-ES_tradnl" sz="2000" dirty="0">
                <a:solidFill>
                  <a:schemeClr val="tx1"/>
                </a:solidFill>
              </a:rPr>
              <a:t>: Es la determinación, dirección y gestión de la asistencia y atención a personalidades: La colocación dentro del acto</a:t>
            </a:r>
            <a:r>
              <a:rPr lang="es-ES_tradnl" sz="2000" dirty="0" smtClean="0">
                <a:solidFill>
                  <a:schemeClr val="tx1"/>
                </a:solidFill>
              </a:rPr>
              <a:t>.</a:t>
            </a:r>
            <a:endParaRPr lang="es-ES_tradnl" sz="2000" dirty="0">
              <a:solidFill>
                <a:schemeClr val="tx1"/>
              </a:solidFill>
            </a:endParaRPr>
          </a:p>
          <a:p>
            <a:pPr>
              <a:lnSpc>
                <a:spcPct val="160000"/>
              </a:lnSpc>
            </a:pPr>
            <a:r>
              <a:rPr lang="es-ES_tradnl" sz="2000" dirty="0">
                <a:solidFill>
                  <a:schemeClr val="tx1"/>
                </a:solidFill>
              </a:rPr>
              <a:t>D) </a:t>
            </a:r>
            <a:r>
              <a:rPr lang="es-ES_tradnl" sz="2000" b="1" dirty="0">
                <a:solidFill>
                  <a:schemeClr val="tx1"/>
                </a:solidFill>
                <a:effectLst>
                  <a:outerShdw blurRad="38100" dist="38100" dir="2700000" algn="tl">
                    <a:srgbClr val="000000">
                      <a:alpha val="43137"/>
                    </a:srgbClr>
                  </a:outerShdw>
                </a:effectLst>
              </a:rPr>
              <a:t>Protocolo de la eficacia personal</a:t>
            </a:r>
            <a:r>
              <a:rPr lang="es-ES_tradnl" sz="2000" dirty="0">
                <a:solidFill>
                  <a:schemeClr val="tx1"/>
                </a:solidFill>
                <a:effectLst>
                  <a:outerShdw blurRad="38100" dist="38100" dir="2700000" algn="tl">
                    <a:srgbClr val="000000">
                      <a:alpha val="43137"/>
                    </a:srgbClr>
                  </a:outerShdw>
                </a:effectLst>
              </a:rPr>
              <a:t>: </a:t>
            </a:r>
            <a:r>
              <a:rPr lang="es-ES_tradnl" sz="2000" dirty="0">
                <a:solidFill>
                  <a:schemeClr val="tx1"/>
                </a:solidFill>
              </a:rPr>
              <a:t>Consiste en el perfeccionamiento de la acción de la persona para aumentar su eficacia en las relaciones con los demás. Sería como la aplicación de la más exquisita técnica de las relaciones públicas al protocolo.</a:t>
            </a:r>
            <a:endParaRPr lang="es-ES" sz="2000" dirty="0">
              <a:solidFill>
                <a:schemeClr val="tx1"/>
              </a:solidFill>
            </a:endParaRPr>
          </a:p>
        </p:txBody>
      </p:sp>
    </p:spTree>
    <p:extLst>
      <p:ext uri="{BB962C8B-B14F-4D97-AF65-F5344CB8AC3E}">
        <p14:creationId xmlns:p14="http://schemas.microsoft.com/office/powerpoint/2010/main" val="122132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ofrend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330259"/>
            <a:ext cx="6732240" cy="450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251520" y="404664"/>
            <a:ext cx="23034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s-ES" sz="2000" dirty="0"/>
              <a:t>El Protocolo de Estado prevé, por ejemplo, que quien representa al Rey recibe los honores que a éste le corresponderían</a:t>
            </a:r>
          </a:p>
        </p:txBody>
      </p:sp>
      <p:sp>
        <p:nvSpPr>
          <p:cNvPr id="2" name="CuadroTexto 1"/>
          <p:cNvSpPr txBox="1"/>
          <p:nvPr/>
        </p:nvSpPr>
        <p:spPr>
          <a:xfrm>
            <a:off x="3203848" y="764704"/>
            <a:ext cx="4608512" cy="646331"/>
          </a:xfrm>
          <a:prstGeom prst="rect">
            <a:avLst/>
          </a:prstGeom>
          <a:noFill/>
        </p:spPr>
        <p:txBody>
          <a:bodyPr wrap="square" rtlCol="0">
            <a:spAutoFit/>
          </a:bodyPr>
          <a:lstStyle/>
          <a:p>
            <a:r>
              <a:rPr lang="es-ES" dirty="0" smtClean="0"/>
              <a:t>Da respuesta a las necesidades, resuelve los problemas</a:t>
            </a:r>
            <a:endParaRPr lang="es-ES" dirty="0"/>
          </a:p>
        </p:txBody>
      </p:sp>
    </p:spTree>
    <p:extLst>
      <p:ext uri="{BB962C8B-B14F-4D97-AF65-F5344CB8AC3E}">
        <p14:creationId xmlns:p14="http://schemas.microsoft.com/office/powerpoint/2010/main" val="748001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457200" y="228600"/>
            <a:ext cx="8229600" cy="6408738"/>
          </a:xfrm>
          <a:prstGeom prst="rect">
            <a:avLst/>
          </a:prstGeom>
          <a:noFill/>
          <a:ln w="9525">
            <a:noFill/>
            <a:miter lim="800000"/>
            <a:headEnd/>
            <a:tailEnd/>
          </a:ln>
          <a:effectLst/>
        </p:spPr>
        <p:txBody>
          <a:bodyPr>
            <a:spAutoFit/>
          </a:bodyPr>
          <a:lstStyle/>
          <a:p>
            <a:pPr>
              <a:spcBef>
                <a:spcPct val="50000"/>
              </a:spcBef>
              <a:defRPr/>
            </a:pPr>
            <a:r>
              <a:rPr lang="es-ES_tradnl" sz="3600" b="1" u="sng">
                <a:effectLst>
                  <a:outerShdw blurRad="38100" dist="38100" dir="2700000" algn="tl">
                    <a:srgbClr val="000000"/>
                  </a:outerShdw>
                </a:effectLst>
                <a:latin typeface="Times New Roman" pitchFamily="18" charset="0"/>
              </a:rPr>
              <a:t>        NATURALEZA DE LAS NORMAS</a:t>
            </a:r>
            <a:endParaRPr lang="es-ES_tradnl" sz="3600" b="1">
              <a:effectLst>
                <a:outerShdw blurRad="38100" dist="38100" dir="2700000" algn="tl">
                  <a:srgbClr val="000000"/>
                </a:outerShdw>
              </a:effectLst>
              <a:latin typeface="Times New Roman" pitchFamily="18" charset="0"/>
            </a:endParaRPr>
          </a:p>
          <a:p>
            <a:pPr>
              <a:spcBef>
                <a:spcPct val="50000"/>
              </a:spcBef>
              <a:defRPr/>
            </a:pPr>
            <a:r>
              <a:rPr lang="es-ES_tradnl" sz="3600" b="1">
                <a:effectLst>
                  <a:outerShdw blurRad="38100" dist="38100" dir="2700000" algn="tl">
                    <a:srgbClr val="000000"/>
                  </a:outerShdw>
                </a:effectLst>
                <a:latin typeface="Times New Roman" pitchFamily="18" charset="0"/>
              </a:rPr>
              <a:t>           </a:t>
            </a:r>
            <a:r>
              <a:rPr lang="es-ES_tradnl" sz="3600" b="1">
                <a:solidFill>
                  <a:srgbClr val="FF0000"/>
                </a:solidFill>
                <a:effectLst>
                  <a:outerShdw blurRad="38100" dist="38100" dir="2700000" algn="tl">
                    <a:srgbClr val="000000"/>
                  </a:outerShdw>
                </a:effectLst>
                <a:latin typeface="Times New Roman" pitchFamily="18" charset="0"/>
              </a:rPr>
              <a:t>ETICAS</a:t>
            </a:r>
            <a:r>
              <a:rPr lang="es-ES_tradnl" sz="3600" b="1">
                <a:effectLst>
                  <a:outerShdw blurRad="38100" dist="38100" dir="2700000" algn="tl">
                    <a:srgbClr val="000000"/>
                  </a:outerShdw>
                </a:effectLst>
                <a:latin typeface="Times New Roman" pitchFamily="18" charset="0"/>
              </a:rPr>
              <a:t>                                                              			DEBER MORAL</a:t>
            </a:r>
          </a:p>
          <a:p>
            <a:pPr>
              <a:spcBef>
                <a:spcPct val="50000"/>
              </a:spcBef>
              <a:defRPr/>
            </a:pPr>
            <a:r>
              <a:rPr lang="es-ES_tradnl" sz="3600" b="1">
                <a:solidFill>
                  <a:schemeClr val="tx2"/>
                </a:solidFill>
                <a:effectLst>
                  <a:outerShdw blurRad="38100" dist="38100" dir="2700000" algn="tl">
                    <a:srgbClr val="000000"/>
                  </a:outerShdw>
                </a:effectLst>
                <a:latin typeface="Times New Roman" pitchFamily="18" charset="0"/>
              </a:rPr>
              <a:t>          SOCIALES</a:t>
            </a:r>
            <a:r>
              <a:rPr lang="es-ES_tradnl" sz="3600" b="1">
                <a:effectLst>
                  <a:outerShdw blurRad="38100" dist="38100" dir="2700000" algn="tl">
                    <a:srgbClr val="000000"/>
                  </a:outerShdw>
                </a:effectLst>
                <a:latin typeface="Times New Roman" pitchFamily="18" charset="0"/>
              </a:rPr>
              <a:t>                                                			COSTUMBRES O USOS</a:t>
            </a:r>
          </a:p>
          <a:p>
            <a:pPr>
              <a:spcBef>
                <a:spcPct val="50000"/>
              </a:spcBef>
              <a:defRPr/>
            </a:pPr>
            <a:r>
              <a:rPr lang="es-ES_tradnl" sz="3600" b="1">
                <a:effectLst>
                  <a:outerShdw blurRad="38100" dist="38100" dir="2700000" algn="tl">
                    <a:srgbClr val="000000"/>
                  </a:outerShdw>
                </a:effectLst>
                <a:latin typeface="Times New Roman" pitchFamily="18" charset="0"/>
              </a:rPr>
              <a:t>          </a:t>
            </a:r>
            <a:r>
              <a:rPr lang="es-ES_tradnl" sz="3600" b="1">
                <a:solidFill>
                  <a:srgbClr val="FF3305"/>
                </a:solidFill>
                <a:effectLst>
                  <a:outerShdw blurRad="38100" dist="38100" dir="2700000" algn="tl">
                    <a:srgbClr val="000000"/>
                  </a:outerShdw>
                </a:effectLst>
                <a:latin typeface="Times New Roman" pitchFamily="18" charset="0"/>
              </a:rPr>
              <a:t>JURÍDICAS</a:t>
            </a:r>
          </a:p>
          <a:p>
            <a:pPr>
              <a:spcBef>
                <a:spcPct val="50000"/>
              </a:spcBef>
              <a:defRPr/>
            </a:pPr>
            <a:r>
              <a:rPr lang="es-ES_tradnl" sz="3600" b="1">
                <a:effectLst>
                  <a:outerShdw blurRad="38100" dist="38100" dir="2700000" algn="tl">
                    <a:srgbClr val="000000"/>
                  </a:outerShdw>
                </a:effectLst>
                <a:latin typeface="Times New Roman" pitchFamily="18" charset="0"/>
              </a:rPr>
              <a:t>                         DICTADAS Y         				 OBLIGATORIAS</a:t>
            </a:r>
          </a:p>
          <a:p>
            <a:pPr>
              <a:spcBef>
                <a:spcPct val="50000"/>
              </a:spcBef>
              <a:defRPr/>
            </a:pPr>
            <a:r>
              <a:rPr lang="es-ES_tradnl" sz="3600" b="1">
                <a:effectLst>
                  <a:outerShdw blurRad="38100" dist="38100" dir="2700000" algn="tl">
                    <a:srgbClr val="000000"/>
                  </a:outerShdw>
                </a:effectLst>
                <a:latin typeface="Times New Roman" pitchFamily="18" charset="0"/>
              </a:rPr>
              <a:t>              </a:t>
            </a:r>
          </a:p>
        </p:txBody>
      </p:sp>
    </p:spTree>
    <p:extLst>
      <p:ext uri="{BB962C8B-B14F-4D97-AF65-F5344CB8AC3E}">
        <p14:creationId xmlns:p14="http://schemas.microsoft.com/office/powerpoint/2010/main" val="118286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 calcmode="lin" valueType="num">
                                      <p:cBhvr additive="base">
                                        <p:cTn id="7" dur="500" fill="hold"/>
                                        <p:tgtEl>
                                          <p:spTgt spid="1003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TIGO.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4">
                                            <p:txEl>
                                              <p:pRg st="1" end="1"/>
                                            </p:txEl>
                                          </p:spTgt>
                                        </p:tgtEl>
                                        <p:attrNameLst>
                                          <p:attrName>style.visibility</p:attrName>
                                        </p:attrNameLst>
                                      </p:cBhvr>
                                      <p:to>
                                        <p:strVal val="visible"/>
                                      </p:to>
                                    </p:set>
                                    <p:anim calcmode="lin" valueType="num">
                                      <p:cBhvr additive="base">
                                        <p:cTn id="13" dur="500" fill="hold"/>
                                        <p:tgtEl>
                                          <p:spTgt spid="10035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TIGO.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4">
                                            <p:txEl>
                                              <p:pRg st="2" end="2"/>
                                            </p:txEl>
                                          </p:spTgt>
                                        </p:tgtEl>
                                        <p:attrNameLst>
                                          <p:attrName>style.visibility</p:attrName>
                                        </p:attrNameLst>
                                      </p:cBhvr>
                                      <p:to>
                                        <p:strVal val="visible"/>
                                      </p:to>
                                    </p:set>
                                    <p:anim calcmode="lin" valueType="num">
                                      <p:cBhvr additive="base">
                                        <p:cTn id="19" dur="500" fill="hold"/>
                                        <p:tgtEl>
                                          <p:spTgt spid="10035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TIGO.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4">
                                            <p:txEl>
                                              <p:pRg st="3" end="3"/>
                                            </p:txEl>
                                          </p:spTgt>
                                        </p:tgtEl>
                                        <p:attrNameLst>
                                          <p:attrName>style.visibility</p:attrName>
                                        </p:attrNameLst>
                                      </p:cBhvr>
                                      <p:to>
                                        <p:strVal val="visible"/>
                                      </p:to>
                                    </p:set>
                                    <p:anim calcmode="lin" valueType="num">
                                      <p:cBhvr additive="base">
                                        <p:cTn id="25" dur="500" fill="hold"/>
                                        <p:tgtEl>
                                          <p:spTgt spid="10035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35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TIGO.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0354">
                                            <p:txEl>
                                              <p:pRg st="4" end="4"/>
                                            </p:txEl>
                                          </p:spTgt>
                                        </p:tgtEl>
                                        <p:attrNameLst>
                                          <p:attrName>style.visibility</p:attrName>
                                        </p:attrNameLst>
                                      </p:cBhvr>
                                      <p:to>
                                        <p:strVal val="visible"/>
                                      </p:to>
                                    </p:set>
                                    <p:anim calcmode="lin" valueType="num">
                                      <p:cBhvr additive="base">
                                        <p:cTn id="31" dur="500" fill="hold"/>
                                        <p:tgtEl>
                                          <p:spTgt spid="10035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035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TIGO.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0354">
                                            <p:txEl>
                                              <p:pRg st="5" end="5"/>
                                            </p:txEl>
                                          </p:spTgt>
                                        </p:tgtEl>
                                        <p:attrNameLst>
                                          <p:attrName>style.visibility</p:attrName>
                                        </p:attrNameLst>
                                      </p:cBhvr>
                                      <p:to>
                                        <p:strVal val="visible"/>
                                      </p:to>
                                    </p:set>
                                    <p:anim calcmode="lin" valueType="num">
                                      <p:cBhvr additive="base">
                                        <p:cTn id="37" dur="500" fill="hold"/>
                                        <p:tgtEl>
                                          <p:spTgt spid="10035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035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LATI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fontAlgn="auto" hangingPunct="1">
              <a:spcAft>
                <a:spcPts val="0"/>
              </a:spcAft>
              <a:defRPr/>
            </a:pPr>
            <a:r>
              <a:rPr lang="es-ES">
                <a:solidFill>
                  <a:schemeClr val="tx2">
                    <a:satMod val="200000"/>
                  </a:schemeClr>
                </a:solidFill>
              </a:rPr>
              <a:t>LAS NORMAS</a:t>
            </a:r>
          </a:p>
        </p:txBody>
      </p:sp>
      <p:sp>
        <p:nvSpPr>
          <p:cNvPr id="12291" name="Rectangle 3"/>
          <p:cNvSpPr>
            <a:spLocks noGrp="1" noChangeArrowheads="1"/>
          </p:cNvSpPr>
          <p:nvPr>
            <p:ph idx="1"/>
          </p:nvPr>
        </p:nvSpPr>
        <p:spPr/>
        <p:txBody>
          <a:bodyPr>
            <a:normAutofit fontScale="92500" lnSpcReduction="10000"/>
          </a:bodyPr>
          <a:lstStyle/>
          <a:p>
            <a:pPr eaLnBrk="1" hangingPunct="1">
              <a:lnSpc>
                <a:spcPct val="80000"/>
              </a:lnSpc>
            </a:pPr>
            <a:r>
              <a:rPr lang="es-ES_tradnl" sz="2400" smtClean="0"/>
              <a:t>Prescriptivas, sustentadas por su fundamento jurídico. OBLIGAN.</a:t>
            </a:r>
          </a:p>
          <a:p>
            <a:pPr eaLnBrk="1" hangingPunct="1">
              <a:lnSpc>
                <a:spcPct val="80000"/>
              </a:lnSpc>
            </a:pPr>
            <a:endParaRPr lang="es-ES_tradnl" sz="2400" smtClean="0"/>
          </a:p>
          <a:p>
            <a:pPr eaLnBrk="1" hangingPunct="1">
              <a:lnSpc>
                <a:spcPct val="80000"/>
              </a:lnSpc>
            </a:pPr>
            <a:r>
              <a:rPr lang="es-ES_tradnl" sz="2400" smtClean="0"/>
              <a:t>Usos sociales, que rigen de manera voluntaria y libre, por convención o costumbre las relaciones entre los individuos, ya sean las reglas de la cortesía, la buena mesa, la educación, los modales, el correcto lenguaje, los tratamientos.</a:t>
            </a:r>
          </a:p>
          <a:p>
            <a:pPr eaLnBrk="1" hangingPunct="1">
              <a:lnSpc>
                <a:spcPct val="80000"/>
              </a:lnSpc>
              <a:buFontTx/>
              <a:buNone/>
            </a:pPr>
            <a:endParaRPr lang="es-ES_tradnl" sz="2400" smtClean="0"/>
          </a:p>
          <a:p>
            <a:pPr eaLnBrk="1" hangingPunct="1">
              <a:lnSpc>
                <a:spcPct val="80000"/>
              </a:lnSpc>
            </a:pPr>
            <a:r>
              <a:rPr lang="es-ES_tradnl" sz="2400" smtClean="0"/>
              <a:t>Normas o principios éticos, que obligan en conciencia, o las normas de carácter deontológico; esto es, los fundamentos del recto hacer profesional.</a:t>
            </a:r>
            <a:endParaRPr lang="es-ES" sz="2400" smtClean="0"/>
          </a:p>
        </p:txBody>
      </p:sp>
    </p:spTree>
    <p:extLst>
      <p:ext uri="{BB962C8B-B14F-4D97-AF65-F5344CB8AC3E}">
        <p14:creationId xmlns:p14="http://schemas.microsoft.com/office/powerpoint/2010/main" val="2162140745"/>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762000" y="333375"/>
            <a:ext cx="7543800" cy="5686425"/>
          </a:xfrm>
        </p:spPr>
        <p:txBody>
          <a:bodyPr>
            <a:normAutofit/>
          </a:bodyPr>
          <a:lstStyle/>
          <a:p>
            <a:pPr marL="411480" eaLnBrk="1" fontAlgn="auto" hangingPunct="1">
              <a:lnSpc>
                <a:spcPct val="90000"/>
              </a:lnSpc>
              <a:spcAft>
                <a:spcPts val="0"/>
              </a:spcAft>
              <a:buFontTx/>
              <a:buNone/>
              <a:defRPr/>
            </a:pPr>
            <a:r>
              <a:rPr lang="es-ES_tradnl" sz="2800"/>
              <a:t>	En el Reino de España no existe el Protocolo de Corte como norma jurídica, sino únicamente EL </a:t>
            </a:r>
            <a:r>
              <a:rPr lang="es-ES_tradnl" sz="2800">
                <a:effectLst>
                  <a:outerShdw blurRad="38100" dist="38100" dir="2700000" algn="tl">
                    <a:srgbClr val="000000"/>
                  </a:outerShdw>
                </a:effectLst>
              </a:rPr>
              <a:t>PROTOCOLO DE ESTADO</a:t>
            </a:r>
            <a:r>
              <a:rPr lang="es-ES_tradnl" sz="2800"/>
              <a:t>:</a:t>
            </a:r>
          </a:p>
          <a:p>
            <a:pPr marL="411480" eaLnBrk="1" fontAlgn="auto" hangingPunct="1">
              <a:lnSpc>
                <a:spcPct val="90000"/>
              </a:lnSpc>
              <a:spcAft>
                <a:spcPts val="0"/>
              </a:spcAft>
              <a:buFontTx/>
              <a:buNone/>
              <a:defRPr/>
            </a:pPr>
            <a:endParaRPr lang="es-ES_tradnl" sz="2800"/>
          </a:p>
          <a:p>
            <a:pPr marL="411480" eaLnBrk="1" fontAlgn="auto" hangingPunct="1">
              <a:lnSpc>
                <a:spcPct val="90000"/>
              </a:lnSpc>
              <a:spcAft>
                <a:spcPts val="0"/>
              </a:spcAft>
              <a:buFont typeface="Wingdings"/>
              <a:buChar char=""/>
              <a:defRPr/>
            </a:pPr>
            <a:r>
              <a:rPr lang="es-ES_tradnl" sz="2800"/>
              <a:t>	Real Decreto 2099/1983, de 4 de agosto de 1983, por el que se aprueba el Reglamento del Ordenamiento General de Precedencias del Estado</a:t>
            </a:r>
            <a:r>
              <a:rPr lang="es-ES" sz="2800"/>
              <a:t> </a:t>
            </a:r>
          </a:p>
          <a:p>
            <a:pPr marL="411480" eaLnBrk="1" fontAlgn="auto" hangingPunct="1">
              <a:lnSpc>
                <a:spcPct val="90000"/>
              </a:lnSpc>
              <a:spcAft>
                <a:spcPts val="0"/>
              </a:spcAft>
              <a:buFont typeface="Wingdings"/>
              <a:buChar char=""/>
              <a:defRPr/>
            </a:pPr>
            <a:endParaRPr lang="es-ES" sz="2800"/>
          </a:p>
          <a:p>
            <a:pPr marL="740664" lvl="1" eaLnBrk="1" fontAlgn="auto" hangingPunct="1">
              <a:lnSpc>
                <a:spcPct val="90000"/>
              </a:lnSpc>
              <a:spcAft>
                <a:spcPts val="0"/>
              </a:spcAft>
              <a:buFont typeface="Wingdings"/>
              <a:buChar char=""/>
              <a:defRPr/>
            </a:pPr>
            <a:r>
              <a:rPr lang="es-ES" sz="2400"/>
              <a:t>   Además, las normas autonómicas, las específicas de las instituciones y las de carácter local.</a:t>
            </a:r>
          </a:p>
          <a:p>
            <a:pPr marL="411480" eaLnBrk="1" fontAlgn="auto" hangingPunct="1">
              <a:lnSpc>
                <a:spcPct val="90000"/>
              </a:lnSpc>
              <a:spcAft>
                <a:spcPts val="0"/>
              </a:spcAft>
              <a:buFontTx/>
              <a:buNone/>
              <a:defRPr/>
            </a:pPr>
            <a:endParaRPr lang="es-ES" sz="2800"/>
          </a:p>
        </p:txBody>
      </p:sp>
    </p:spTree>
    <p:extLst>
      <p:ext uri="{BB962C8B-B14F-4D97-AF65-F5344CB8AC3E}">
        <p14:creationId xmlns:p14="http://schemas.microsoft.com/office/powerpoint/2010/main" val="26200570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1188" y="476250"/>
            <a:ext cx="8532812" cy="5689600"/>
          </a:xfrm>
        </p:spPr>
      </p:pic>
    </p:spTree>
    <p:extLst>
      <p:ext uri="{BB962C8B-B14F-4D97-AF65-F5344CB8AC3E}">
        <p14:creationId xmlns:p14="http://schemas.microsoft.com/office/powerpoint/2010/main" val="1843887093"/>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protocolo es ante todo un regla de….</a:t>
            </a:r>
            <a:endParaRPr lang="es-ES" dirty="0"/>
          </a:p>
        </p:txBody>
      </p:sp>
      <p:sp>
        <p:nvSpPr>
          <p:cNvPr id="3" name="Marcador de contenido 2"/>
          <p:cNvSpPr>
            <a:spLocks noGrp="1"/>
          </p:cNvSpPr>
          <p:nvPr>
            <p:ph idx="1"/>
          </p:nvPr>
        </p:nvSpPr>
        <p:spPr>
          <a:xfrm>
            <a:off x="827699" y="2052925"/>
            <a:ext cx="7883163" cy="4195481"/>
          </a:xfrm>
        </p:spPr>
        <p:txBody>
          <a:bodyPr>
            <a:normAutofit/>
          </a:bodyPr>
          <a:lstStyle/>
          <a:p>
            <a:pPr marL="0" indent="0">
              <a:buNone/>
            </a:pPr>
            <a:r>
              <a:rPr lang="es-ES" sz="7200" dirty="0" smtClean="0"/>
              <a:t>ORGANIZACIÓN</a:t>
            </a:r>
            <a:endParaRPr lang="es-ES" sz="7200" dirty="0"/>
          </a:p>
        </p:txBody>
      </p:sp>
    </p:spTree>
    <p:extLst>
      <p:ext uri="{BB962C8B-B14F-4D97-AF65-F5344CB8AC3E}">
        <p14:creationId xmlns:p14="http://schemas.microsoft.com/office/powerpoint/2010/main" val="2607957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91680" y="1052736"/>
            <a:ext cx="6246440" cy="4401205"/>
          </a:xfrm>
          <a:prstGeom prst="rect">
            <a:avLst/>
          </a:prstGeom>
        </p:spPr>
        <p:txBody>
          <a:bodyPr wrap="square">
            <a:spAutoFit/>
          </a:bodyPr>
          <a:lstStyle/>
          <a:p>
            <a:pPr algn="just"/>
            <a:r>
              <a:rPr lang="es-ES" sz="2800" dirty="0"/>
              <a:t>Cuando en un acto propio de una entidad de la sociedad civil coinciden un representante de los poderes públicos, como invitado, y el </a:t>
            </a:r>
            <a:r>
              <a:rPr lang="es-ES" sz="2800" dirty="0" smtClean="0"/>
              <a:t>anfitrión </a:t>
            </a:r>
            <a:r>
              <a:rPr lang="es-ES" sz="2800" dirty="0"/>
              <a:t>específico, el primero conserva la representación oficial que le otorga el orden legal vigente, pero no deja de ser un huésped al que recibe quien ostenta la representación sociológica y organizativa del ente de que se trate</a:t>
            </a:r>
            <a:r>
              <a:rPr lang="es-ES" dirty="0"/>
              <a:t>.</a:t>
            </a:r>
          </a:p>
        </p:txBody>
      </p:sp>
    </p:spTree>
    <p:extLst>
      <p:ext uri="{BB962C8B-B14F-4D97-AF65-F5344CB8AC3E}">
        <p14:creationId xmlns:p14="http://schemas.microsoft.com/office/powerpoint/2010/main" val="146763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66800" y="692696"/>
            <a:ext cx="7772400" cy="5403304"/>
          </a:xfrm>
        </p:spPr>
        <p:txBody>
          <a:bodyPr>
            <a:normAutofit/>
          </a:bodyPr>
          <a:lstStyle/>
          <a:p>
            <a:r>
              <a:rPr lang="es-ES" sz="2800" b="1" dirty="0" smtClean="0">
                <a:effectLst>
                  <a:outerShdw blurRad="38100" dist="38100" dir="2700000" algn="tl">
                    <a:srgbClr val="000000">
                      <a:alpha val="43137"/>
                    </a:srgbClr>
                  </a:outerShdw>
                </a:effectLst>
              </a:rPr>
              <a:t>La sociedad civil está dotada para dictar</a:t>
            </a:r>
          </a:p>
          <a:p>
            <a:endParaRPr lang="es-ES" sz="2800" b="1" dirty="0">
              <a:effectLst>
                <a:outerShdw blurRad="38100" dist="38100" dir="2700000" algn="tl">
                  <a:srgbClr val="000000">
                    <a:alpha val="43137"/>
                  </a:srgbClr>
                </a:outerShdw>
              </a:effectLst>
            </a:endParaRPr>
          </a:p>
          <a:p>
            <a:r>
              <a:rPr lang="es-ES" sz="2800" b="1" dirty="0" smtClean="0">
                <a:effectLst>
                  <a:outerShdw blurRad="38100" dist="38100" dir="2700000" algn="tl">
                    <a:srgbClr val="000000">
                      <a:alpha val="43137"/>
                    </a:srgbClr>
                  </a:outerShdw>
                </a:effectLst>
              </a:rPr>
              <a:t>Sus propias normas de protocolo y ceremonial</a:t>
            </a:r>
          </a:p>
          <a:p>
            <a:r>
              <a:rPr lang="es-ES" sz="2800" b="1" dirty="0" smtClean="0">
                <a:effectLst>
                  <a:outerShdw blurRad="38100" dist="38100" dir="2700000" algn="tl">
                    <a:srgbClr val="000000">
                      <a:alpha val="43137"/>
                    </a:srgbClr>
                  </a:outerShdw>
                </a:effectLst>
              </a:rPr>
              <a:t>Sus referentes culturales</a:t>
            </a:r>
          </a:p>
          <a:p>
            <a:r>
              <a:rPr lang="es-ES" sz="2800" b="1" dirty="0" smtClean="0">
                <a:effectLst>
                  <a:outerShdw blurRad="38100" dist="38100" dir="2700000" algn="tl">
                    <a:srgbClr val="000000">
                      <a:alpha val="43137"/>
                    </a:srgbClr>
                  </a:outerShdw>
                </a:effectLst>
              </a:rPr>
              <a:t>Las normas de organización de sus actos</a:t>
            </a:r>
          </a:p>
          <a:p>
            <a:pPr marL="0" indent="0">
              <a:buNone/>
            </a:pPr>
            <a:endParaRPr lang="es-ES" sz="2800" b="1" dirty="0" smtClean="0">
              <a:effectLst>
                <a:outerShdw blurRad="38100" dist="38100" dir="2700000" algn="tl">
                  <a:srgbClr val="000000">
                    <a:alpha val="43137"/>
                  </a:srgbClr>
                </a:outerShdw>
              </a:effectLst>
            </a:endParaRPr>
          </a:p>
          <a:p>
            <a:pPr marL="0" indent="0">
              <a:buNone/>
            </a:pPr>
            <a:r>
              <a:rPr lang="es-ES" sz="2800" b="1" dirty="0">
                <a:effectLst>
                  <a:outerShdw blurRad="38100" dist="38100" dir="2700000" algn="tl">
                    <a:srgbClr val="000000">
                      <a:alpha val="43137"/>
                    </a:srgbClr>
                  </a:outerShdw>
                </a:effectLst>
              </a:rPr>
              <a:t>	</a:t>
            </a:r>
            <a:r>
              <a:rPr lang="es-ES" sz="2800" b="1" dirty="0" smtClean="0">
                <a:effectLst>
                  <a:outerShdw blurRad="38100" dist="38100" dir="2700000" algn="tl">
                    <a:srgbClr val="000000">
                      <a:alpha val="43137"/>
                    </a:srgbClr>
                  </a:outerShdw>
                </a:effectLst>
              </a:rPr>
              <a:t>Conforme al principio de autonomía</a:t>
            </a:r>
            <a:endParaRPr lang="es-E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3511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620688"/>
            <a:ext cx="7772400" cy="4114800"/>
          </a:xfrm>
        </p:spPr>
        <p:txBody>
          <a:bodyPr>
            <a:normAutofit fontScale="92500" lnSpcReduction="20000"/>
          </a:bodyPr>
          <a:lstStyle/>
          <a:p>
            <a:r>
              <a:rPr lang="es-ES" sz="2800" b="1" dirty="0">
                <a:effectLst>
                  <a:outerShdw blurRad="38100" dist="38100" dir="2700000" algn="tl">
                    <a:srgbClr val="000000">
                      <a:alpha val="43137"/>
                    </a:srgbClr>
                  </a:outerShdw>
                </a:effectLst>
              </a:rPr>
              <a:t>. Como nos enseña </a:t>
            </a:r>
            <a:r>
              <a:rPr lang="es-ES" sz="2800" b="1" dirty="0" smtClean="0">
                <a:effectLst>
                  <a:outerShdw blurRad="38100" dist="38100" dir="2700000" algn="tl">
                    <a:srgbClr val="000000">
                      <a:alpha val="43137"/>
                    </a:srgbClr>
                  </a:outerShdw>
                </a:effectLst>
              </a:rPr>
              <a:t>Weber, </a:t>
            </a:r>
            <a:r>
              <a:rPr lang="es-ES" sz="2800" b="1" i="1" dirty="0" smtClean="0">
                <a:effectLst>
                  <a:outerShdw blurRad="38100" dist="38100" dir="2700000" algn="tl">
                    <a:srgbClr val="000000">
                      <a:alpha val="43137"/>
                    </a:srgbClr>
                  </a:outerShdw>
                </a:effectLst>
              </a:rPr>
              <a:t>El </a:t>
            </a:r>
            <a:r>
              <a:rPr lang="es-ES" sz="2800" b="1" i="1" dirty="0">
                <a:effectLst>
                  <a:outerShdw blurRad="38100" dist="38100" dir="2700000" algn="tl">
                    <a:srgbClr val="000000">
                      <a:alpha val="43137"/>
                    </a:srgbClr>
                  </a:outerShdw>
                </a:effectLst>
              </a:rPr>
              <a:t>reconocimiento del poder, tanto político como económico es retribuido como un honor social. El orden jurídico puede garantizar tanto el poder como la existencia del honor</a:t>
            </a:r>
            <a:r>
              <a:rPr lang="es-ES" sz="2800" b="1" dirty="0">
                <a:effectLst>
                  <a:outerShdw blurRad="38100" dist="38100" dir="2700000" algn="tl">
                    <a:srgbClr val="000000">
                      <a:alpha val="43137"/>
                    </a:srgbClr>
                  </a:outerShdw>
                </a:effectLst>
              </a:rPr>
              <a:t> </a:t>
            </a:r>
          </a:p>
          <a:p>
            <a:endParaRPr lang="es-ES" sz="2800" b="1" i="1" dirty="0" smtClean="0">
              <a:effectLst>
                <a:outerShdw blurRad="38100" dist="38100" dir="2700000" algn="tl">
                  <a:srgbClr val="000000">
                    <a:alpha val="43137"/>
                  </a:srgbClr>
                </a:outerShdw>
              </a:effectLst>
            </a:endParaRPr>
          </a:p>
          <a:p>
            <a:r>
              <a:rPr lang="es-ES" sz="2800" b="1" dirty="0" smtClean="0">
                <a:effectLst>
                  <a:outerShdw blurRad="38100" dist="38100" dir="2700000" algn="tl">
                    <a:srgbClr val="000000">
                      <a:alpha val="43137"/>
                    </a:srgbClr>
                  </a:outerShdw>
                </a:effectLst>
              </a:rPr>
              <a:t>Llamamos orden social </a:t>
            </a:r>
            <a:r>
              <a:rPr lang="es-ES" sz="2800" b="1" dirty="0">
                <a:effectLst>
                  <a:outerShdw blurRad="38100" dist="38100" dir="2700000" algn="tl">
                    <a:srgbClr val="000000">
                      <a:alpha val="43137"/>
                    </a:srgbClr>
                  </a:outerShdw>
                </a:effectLst>
              </a:rPr>
              <a:t>a la forma en que se distribuye el honor social dentro de una comunidad entre grupos típicos pertenecientes a la </a:t>
            </a:r>
            <a:r>
              <a:rPr lang="es-ES" sz="2800" b="1" dirty="0" smtClean="0">
                <a:effectLst>
                  <a:outerShdw blurRad="38100" dist="38100" dir="2700000" algn="tl">
                    <a:srgbClr val="000000">
                      <a:alpha val="43137"/>
                    </a:srgbClr>
                  </a:outerShdw>
                </a:effectLst>
              </a:rPr>
              <a:t>misma.</a:t>
            </a:r>
            <a:endParaRPr lang="es-ES" sz="2800" b="1" dirty="0">
              <a:effectLst>
                <a:outerShdw blurRad="38100" dist="38100" dir="2700000" algn="tl">
                  <a:srgbClr val="000000">
                    <a:alpha val="43137"/>
                  </a:srgbClr>
                </a:outerShdw>
              </a:effectLst>
            </a:endParaRPr>
          </a:p>
          <a:p>
            <a:endParaRPr lang="es-ES" dirty="0"/>
          </a:p>
        </p:txBody>
      </p:sp>
    </p:spTree>
    <p:extLst>
      <p:ext uri="{BB962C8B-B14F-4D97-AF65-F5344CB8AC3E}">
        <p14:creationId xmlns:p14="http://schemas.microsoft.com/office/powerpoint/2010/main" val="2212850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honor social del político</a:t>
            </a:r>
            <a:endParaRPr lang="es-ES" dirty="0"/>
          </a:p>
        </p:txBody>
      </p:sp>
      <p:sp>
        <p:nvSpPr>
          <p:cNvPr id="3" name="2 Marcador de contenido"/>
          <p:cNvSpPr>
            <a:spLocks noGrp="1"/>
          </p:cNvSpPr>
          <p:nvPr>
            <p:ph idx="1"/>
          </p:nvPr>
        </p:nvSpPr>
        <p:spPr>
          <a:xfrm>
            <a:off x="1187624" y="1700808"/>
            <a:ext cx="7772400" cy="4114800"/>
          </a:xfrm>
        </p:spPr>
        <p:txBody>
          <a:bodyPr/>
          <a:lstStyle/>
          <a:p>
            <a:r>
              <a:rPr lang="es-ES" dirty="0" smtClean="0"/>
              <a:t>Tiene su propio ámbito en los actos de carácter oficial.</a:t>
            </a:r>
            <a:endParaRPr lang="es-ES" dirty="0"/>
          </a:p>
        </p:txBody>
      </p:sp>
      <p:pic>
        <p:nvPicPr>
          <p:cNvPr id="1026" name="Picture 2" descr="C:\Users\HP\Pictures\81a3fe927d19357cdf3fa8e186395a99_extras_album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 y="2690653"/>
            <a:ext cx="5894149" cy="416734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868144" y="3356992"/>
            <a:ext cx="3275856" cy="2554545"/>
          </a:xfrm>
          <a:prstGeom prst="rect">
            <a:avLst/>
          </a:prstGeom>
          <a:noFill/>
        </p:spPr>
        <p:txBody>
          <a:bodyPr wrap="square" rtlCol="0">
            <a:spAutoFit/>
          </a:bodyPr>
          <a:lstStyle/>
          <a:p>
            <a:r>
              <a:rPr lang="es-ES" sz="3200" dirty="0" smtClean="0"/>
              <a:t>Pero en los otros actos no deja de ser un INVITADO, aunque relevante</a:t>
            </a:r>
            <a:endParaRPr lang="es-ES" sz="3200" dirty="0"/>
          </a:p>
        </p:txBody>
      </p:sp>
    </p:spTree>
    <p:extLst>
      <p:ext uri="{BB962C8B-B14F-4D97-AF65-F5344CB8AC3E}">
        <p14:creationId xmlns:p14="http://schemas.microsoft.com/office/powerpoint/2010/main" val="1665307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66800" y="836712"/>
            <a:ext cx="7772400" cy="5259288"/>
          </a:xfrm>
        </p:spPr>
        <p:txBody>
          <a:bodyPr>
            <a:normAutofit/>
          </a:bodyPr>
          <a:lstStyle/>
          <a:p>
            <a:pPr marL="0" indent="0">
              <a:buNone/>
            </a:pPr>
            <a:r>
              <a:rPr lang="es-ES" sz="3200" dirty="0" smtClean="0">
                <a:effectLst>
                  <a:outerShdw blurRad="38100" dist="38100" dir="2700000" algn="tl">
                    <a:srgbClr val="000000">
                      <a:alpha val="43137"/>
                    </a:srgbClr>
                  </a:outerShdw>
                </a:effectLst>
              </a:rPr>
              <a:t>La norma </a:t>
            </a:r>
            <a:r>
              <a:rPr lang="es-ES" sz="3200" dirty="0">
                <a:effectLst>
                  <a:outerShdw blurRad="38100" dist="38100" dir="2700000" algn="tl">
                    <a:srgbClr val="000000">
                      <a:alpha val="43137"/>
                    </a:srgbClr>
                  </a:outerShdw>
                </a:effectLst>
              </a:rPr>
              <a:t>de protocolo oficial nos brinda la pauta a tener en cuenta a la hora del correcto tratamiento y ubicación de nuestros invitados</a:t>
            </a:r>
            <a:r>
              <a:rPr lang="es-ES" sz="3200" dirty="0" smtClean="0">
                <a:effectLst>
                  <a:outerShdw blurRad="38100" dist="38100" dir="2700000" algn="tl">
                    <a:srgbClr val="000000">
                      <a:alpha val="43137"/>
                    </a:srgbClr>
                  </a:outerShdw>
                </a:effectLst>
              </a:rPr>
              <a:t>.</a:t>
            </a:r>
          </a:p>
          <a:p>
            <a:pPr marL="0" indent="0">
              <a:buNone/>
            </a:pPr>
            <a:endParaRPr lang="es-ES" sz="3200" dirty="0" smtClean="0">
              <a:effectLst>
                <a:outerShdw blurRad="38100" dist="38100" dir="2700000" algn="tl">
                  <a:srgbClr val="000000">
                    <a:alpha val="43137"/>
                  </a:srgbClr>
                </a:outerShdw>
              </a:effectLst>
            </a:endParaRPr>
          </a:p>
          <a:p>
            <a:pPr marL="0" indent="0">
              <a:buNone/>
            </a:pPr>
            <a:r>
              <a:rPr lang="es-ES" sz="3200" dirty="0" smtClean="0">
                <a:effectLst>
                  <a:outerShdw blurRad="38100" dist="38100" dir="2700000" algn="tl">
                    <a:srgbClr val="000000">
                      <a:alpha val="43137"/>
                    </a:srgbClr>
                  </a:outerShdw>
                </a:effectLst>
              </a:rPr>
              <a:t>Pero </a:t>
            </a:r>
            <a:r>
              <a:rPr lang="es-ES" sz="3200" dirty="0">
                <a:effectLst>
                  <a:outerShdw blurRad="38100" dist="38100" dir="2700000" algn="tl">
                    <a:srgbClr val="000000">
                      <a:alpha val="43137"/>
                    </a:srgbClr>
                  </a:outerShdw>
                </a:effectLst>
              </a:rPr>
              <a:t>una cosa es que el protocolo oficial brinde la pauta de tratamiento a las autoridades y otra distinta que el acto privado o de empresa se convierta en un acto oficial</a:t>
            </a:r>
            <a:r>
              <a:rPr lang="es-ES" dirty="0"/>
              <a:t>.</a:t>
            </a:r>
          </a:p>
        </p:txBody>
      </p:sp>
    </p:spTree>
    <p:extLst>
      <p:ext uri="{BB962C8B-B14F-4D97-AF65-F5344CB8AC3E}">
        <p14:creationId xmlns:p14="http://schemas.microsoft.com/office/powerpoint/2010/main" val="4240742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356147"/>
            <a:ext cx="8144004" cy="4832092"/>
          </a:xfrm>
          <a:prstGeom prst="rect">
            <a:avLst/>
          </a:prstGeom>
        </p:spPr>
        <p:txBody>
          <a:bodyPr wrap="square">
            <a:spAutoFit/>
          </a:bodyPr>
          <a:lstStyle/>
          <a:p>
            <a:r>
              <a:rPr lang="es-ES" sz="4400" dirty="0"/>
              <a:t>Con carácter general, los Reglamentos de Protocolo oficial son normas de organización, aplicables en el ámbito público, para disponer el orden de colocación de las autoridades en los actos oficiales</a:t>
            </a:r>
          </a:p>
        </p:txBody>
      </p:sp>
    </p:spTree>
    <p:extLst>
      <p:ext uri="{BB962C8B-B14F-4D97-AF65-F5344CB8AC3E}">
        <p14:creationId xmlns:p14="http://schemas.microsoft.com/office/powerpoint/2010/main" val="1114560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260648"/>
            <a:ext cx="3168352" cy="4524315"/>
          </a:xfrm>
          <a:prstGeom prst="rect">
            <a:avLst/>
          </a:prstGeom>
        </p:spPr>
        <p:txBody>
          <a:bodyPr wrap="square">
            <a:spAutoFit/>
          </a:bodyPr>
          <a:lstStyle/>
          <a:p>
            <a:r>
              <a:rPr lang="es-ES" sz="3200" b="1" u="sng" dirty="0" smtClean="0"/>
              <a:t>Las normas de protocolo son exhortaciones </a:t>
            </a:r>
            <a:r>
              <a:rPr lang="es-ES" sz="3200" b="1" u="sng" dirty="0"/>
              <a:t>legislativas tendientes a encauzar en cierto sentido la conducta de los hombres</a:t>
            </a:r>
            <a:endParaRPr lang="es-ES" sz="3200" dirty="0"/>
          </a:p>
        </p:txBody>
      </p:sp>
      <p:pic>
        <p:nvPicPr>
          <p:cNvPr id="4" name="Picture 2" descr="C:\Users\Fernando\Pictures\manitas_Sarkozy_Bru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037" y="548680"/>
            <a:ext cx="5536435"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81114"/>
      </p:ext>
    </p:extLst>
  </p:cSld>
  <p:clrMapOvr>
    <a:masterClrMapping/>
  </p:clrMapOvr>
  <p:transition spd="slow">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411760" y="620688"/>
            <a:ext cx="4968552" cy="3416320"/>
          </a:xfrm>
          <a:prstGeom prst="rect">
            <a:avLst/>
          </a:prstGeom>
          <a:noFill/>
        </p:spPr>
        <p:txBody>
          <a:bodyPr wrap="square" rtlCol="0">
            <a:spAutoFit/>
          </a:bodyPr>
          <a:lstStyle/>
          <a:p>
            <a:r>
              <a:rPr lang="es-ES" sz="2400" dirty="0" smtClean="0"/>
              <a:t>No son lo mismo las normas prescriptiva, impuestas por un mandato jurídico</a:t>
            </a:r>
          </a:p>
          <a:p>
            <a:endParaRPr lang="es-ES" sz="2400" dirty="0"/>
          </a:p>
          <a:p>
            <a:r>
              <a:rPr lang="es-ES" sz="2400" dirty="0" smtClean="0"/>
              <a:t>Que las normas sociales (de buena educación)</a:t>
            </a:r>
          </a:p>
          <a:p>
            <a:endParaRPr lang="es-ES" sz="2400" dirty="0"/>
          </a:p>
          <a:p>
            <a:r>
              <a:rPr lang="es-ES" sz="2400" dirty="0" smtClean="0"/>
              <a:t>O las normas éticas de respeto entre las personas</a:t>
            </a:r>
            <a:endParaRPr lang="es-ES" sz="2400" dirty="0"/>
          </a:p>
        </p:txBody>
      </p:sp>
      <p:sp>
        <p:nvSpPr>
          <p:cNvPr id="3" name="2 CuadroTexto"/>
          <p:cNvSpPr txBox="1"/>
          <p:nvPr/>
        </p:nvSpPr>
        <p:spPr>
          <a:xfrm>
            <a:off x="1367644" y="4365104"/>
            <a:ext cx="7056784" cy="1754326"/>
          </a:xfrm>
          <a:prstGeom prst="rect">
            <a:avLst/>
          </a:prstGeom>
          <a:noFill/>
        </p:spPr>
        <p:txBody>
          <a:bodyPr wrap="square" rtlCol="0">
            <a:spAutoFit/>
          </a:bodyPr>
          <a:lstStyle/>
          <a:p>
            <a:r>
              <a:rPr lang="es-ES" sz="3600" dirty="0" smtClean="0"/>
              <a:t>El Estado no puede dictar normas de protocolo fuera del ámbito de sus competencias</a:t>
            </a:r>
            <a:endParaRPr lang="es-ES" sz="3600" dirty="0"/>
          </a:p>
        </p:txBody>
      </p:sp>
    </p:spTree>
    <p:extLst>
      <p:ext uri="{BB962C8B-B14F-4D97-AF65-F5344CB8AC3E}">
        <p14:creationId xmlns:p14="http://schemas.microsoft.com/office/powerpoint/2010/main" val="3206078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1" y="1052736"/>
            <a:ext cx="7920880" cy="5293757"/>
          </a:xfrm>
          <a:prstGeom prst="rect">
            <a:avLst/>
          </a:prstGeom>
          <a:noFill/>
        </p:spPr>
        <p:txBody>
          <a:bodyPr wrap="square" rtlCol="0">
            <a:spAutoFit/>
          </a:bodyPr>
          <a:lstStyle/>
          <a:p>
            <a:r>
              <a:rPr lang="es-ES" sz="3200" dirty="0" smtClean="0"/>
              <a:t>En la mayoría de los países:</a:t>
            </a:r>
          </a:p>
          <a:p>
            <a:endParaRPr lang="es-ES" sz="3200" dirty="0"/>
          </a:p>
          <a:p>
            <a:r>
              <a:rPr lang="es-ES" sz="3200" dirty="0" smtClean="0"/>
              <a:t>Las normas de protocolo oficial toman la forma de reglamentos independientes</a:t>
            </a:r>
          </a:p>
          <a:p>
            <a:endParaRPr lang="es-ES" sz="3200" dirty="0"/>
          </a:p>
          <a:p>
            <a:r>
              <a:rPr lang="es-ES" sz="3200" dirty="0" smtClean="0"/>
              <a:t>Son al mismo tiempo:</a:t>
            </a:r>
          </a:p>
          <a:p>
            <a:endParaRPr lang="es-ES" sz="3200" dirty="0"/>
          </a:p>
          <a:p>
            <a:pPr marL="914400" lvl="1" indent="-457200">
              <a:buFont typeface="Wingdings" pitchFamily="2" charset="2"/>
              <a:buChar char="q"/>
            </a:pPr>
            <a:r>
              <a:rPr lang="es-ES" sz="3200" dirty="0" smtClean="0"/>
              <a:t>NORMAS DE CONDUCTA</a:t>
            </a:r>
          </a:p>
          <a:p>
            <a:pPr marL="914400" lvl="1" indent="-457200">
              <a:buFont typeface="Wingdings" pitchFamily="2" charset="2"/>
              <a:buChar char="q"/>
            </a:pPr>
            <a:endParaRPr lang="es-ES" sz="3200" dirty="0"/>
          </a:p>
          <a:p>
            <a:pPr marL="914400" lvl="1" indent="-457200">
              <a:buFont typeface="Wingdings" pitchFamily="2" charset="2"/>
              <a:buChar char="q"/>
            </a:pPr>
            <a:r>
              <a:rPr lang="es-ES" sz="3200" dirty="0" smtClean="0"/>
              <a:t>NORMAS DE ORGANIZACIÓN</a:t>
            </a:r>
          </a:p>
          <a:p>
            <a:endParaRPr lang="es-ES" dirty="0"/>
          </a:p>
        </p:txBody>
      </p:sp>
    </p:spTree>
    <p:extLst>
      <p:ext uri="{BB962C8B-B14F-4D97-AF65-F5344CB8AC3E}">
        <p14:creationId xmlns:p14="http://schemas.microsoft.com/office/powerpoint/2010/main" val="1689461403"/>
      </p:ext>
    </p:extLst>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0648"/>
            <a:ext cx="8820472" cy="5886315"/>
          </a:xfrm>
          <a:prstGeom prst="rect">
            <a:avLst/>
          </a:prstGeom>
        </p:spPr>
      </p:pic>
    </p:spTree>
    <p:extLst>
      <p:ext uri="{BB962C8B-B14F-4D97-AF65-F5344CB8AC3E}">
        <p14:creationId xmlns:p14="http://schemas.microsoft.com/office/powerpoint/2010/main" val="1565823964"/>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340768"/>
            <a:ext cx="6696744" cy="4524315"/>
          </a:xfrm>
          <a:prstGeom prst="rect">
            <a:avLst/>
          </a:prstGeom>
        </p:spPr>
        <p:txBody>
          <a:bodyPr wrap="square">
            <a:spAutoFit/>
          </a:bodyPr>
          <a:lstStyle/>
          <a:p>
            <a:r>
              <a:rPr lang="es-ES" sz="2400" dirty="0">
                <a:effectLst>
                  <a:outerShdw blurRad="38100" dist="38100" dir="2700000" algn="tl">
                    <a:srgbClr val="000000">
                      <a:alpha val="43137"/>
                    </a:srgbClr>
                  </a:outerShdw>
                </a:effectLst>
              </a:rPr>
              <a:t>En el ámbito privado, los reglamentos oficiales de protocolo adquieren, por tanto, un carácter distinto al que poseen plenamente en el oficial. </a:t>
            </a:r>
            <a:endParaRPr lang="es-ES" sz="2400" dirty="0" smtClean="0">
              <a:effectLst>
                <a:outerShdw blurRad="38100" dist="38100" dir="2700000" algn="tl">
                  <a:srgbClr val="000000">
                    <a:alpha val="43137"/>
                  </a:srgbClr>
                </a:outerShdw>
              </a:effectLst>
            </a:endParaRPr>
          </a:p>
          <a:p>
            <a:endParaRPr lang="es-ES" sz="2400" dirty="0">
              <a:effectLst>
                <a:outerShdw blurRad="38100" dist="38100" dir="2700000" algn="tl">
                  <a:srgbClr val="000000">
                    <a:alpha val="43137"/>
                  </a:srgbClr>
                </a:outerShdw>
              </a:effectLst>
            </a:endParaRPr>
          </a:p>
          <a:p>
            <a:r>
              <a:rPr lang="es-ES" sz="2400" dirty="0" smtClean="0">
                <a:effectLst>
                  <a:outerShdw blurRad="38100" dist="38100" dir="2700000" algn="tl">
                    <a:srgbClr val="000000">
                      <a:alpha val="43137"/>
                    </a:srgbClr>
                  </a:outerShdw>
                </a:effectLst>
              </a:rPr>
              <a:t>La </a:t>
            </a:r>
            <a:r>
              <a:rPr lang="es-ES" sz="2400" dirty="0">
                <a:effectLst>
                  <a:outerShdw blurRad="38100" dist="38100" dir="2700000" algn="tl">
                    <a:srgbClr val="000000">
                      <a:alpha val="43137"/>
                    </a:srgbClr>
                  </a:outerShdw>
                </a:effectLst>
              </a:rPr>
              <a:t>entidad privada fija por sí misma, porque tiene plena capacidad para ello,  la norma de organización; pero el reglamento de protocolo oficial nos brinda la pauta para la norma de conducta, en cuanto a la cortesía y respeto hemos de conservar y mantener hacia el cargo o la personalidad pública a quien invitamos, precisamente por </a:t>
            </a:r>
            <a:r>
              <a:rPr lang="es-ES" sz="2400" dirty="0" smtClean="0">
                <a:effectLst>
                  <a:outerShdw blurRad="38100" dist="38100" dir="2700000" algn="tl">
                    <a:srgbClr val="000000">
                      <a:alpha val="43137"/>
                    </a:srgbClr>
                  </a:outerShdw>
                </a:effectLst>
              </a:rPr>
              <a:t>serlo. </a:t>
            </a:r>
            <a:endParaRPr lang="es-E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7865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¿y qué es la sociedad civil?</a:t>
            </a:r>
            <a:endParaRPr lang="es-ES" dirty="0"/>
          </a:p>
        </p:txBody>
      </p:sp>
      <p:sp>
        <p:nvSpPr>
          <p:cNvPr id="3" name="2 Marcador de contenido"/>
          <p:cNvSpPr>
            <a:spLocks noGrp="1"/>
          </p:cNvSpPr>
          <p:nvPr>
            <p:ph idx="1"/>
          </p:nvPr>
        </p:nvSpPr>
        <p:spPr/>
        <p:txBody>
          <a:bodyPr/>
          <a:lstStyle/>
          <a:p>
            <a:r>
              <a:rPr lang="es-ES" dirty="0"/>
              <a:t>E</a:t>
            </a:r>
            <a:r>
              <a:rPr lang="es-ES" dirty="0" smtClean="0"/>
              <a:t>l </a:t>
            </a:r>
            <a:r>
              <a:rPr lang="es-ES" dirty="0"/>
              <a:t>conjunto de instituciones que definen y defienden los derechos individuales, políticos y sociales de los ciudadanos y que propician su libre </a:t>
            </a:r>
            <a:r>
              <a:rPr lang="es-ES" dirty="0" smtClean="0"/>
              <a:t>asociación</a:t>
            </a:r>
          </a:p>
          <a:p>
            <a:endParaRPr lang="es-ES" dirty="0" smtClean="0"/>
          </a:p>
          <a:p>
            <a:r>
              <a:rPr lang="es-ES" dirty="0"/>
              <a:t>E</a:t>
            </a:r>
            <a:r>
              <a:rPr lang="es-ES" dirty="0" smtClean="0"/>
              <a:t>l </a:t>
            </a:r>
            <a:r>
              <a:rPr lang="es-ES" dirty="0"/>
              <a:t>conjunto de movimientos sociales que continuamente plantean nuevos principios y valores, nuevas demandas </a:t>
            </a:r>
            <a:r>
              <a:rPr lang="es-ES" dirty="0" smtClean="0"/>
              <a:t>sociales</a:t>
            </a:r>
            <a:endParaRPr lang="es-ES" dirty="0"/>
          </a:p>
        </p:txBody>
      </p:sp>
    </p:spTree>
    <p:extLst>
      <p:ext uri="{BB962C8B-B14F-4D97-AF65-F5344CB8AC3E}">
        <p14:creationId xmlns:p14="http://schemas.microsoft.com/office/powerpoint/2010/main" val="126483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404664"/>
            <a:ext cx="4320480" cy="954107"/>
          </a:xfrm>
          <a:prstGeom prst="rect">
            <a:avLst/>
          </a:prstGeom>
          <a:noFill/>
        </p:spPr>
        <p:txBody>
          <a:bodyPr wrap="square" rtlCol="0">
            <a:spAutoFit/>
          </a:bodyPr>
          <a:lstStyle/>
          <a:p>
            <a:r>
              <a:rPr lang="es-ES" sz="2800" dirty="0" smtClean="0"/>
              <a:t>Y por extensión toda entidad que no es oficial</a:t>
            </a:r>
            <a:endParaRPr lang="es-ES" sz="2800" dirty="0"/>
          </a:p>
        </p:txBody>
      </p:sp>
      <p:sp>
        <p:nvSpPr>
          <p:cNvPr id="5" name="4 CuadroTexto"/>
          <p:cNvSpPr txBox="1"/>
          <p:nvPr/>
        </p:nvSpPr>
        <p:spPr>
          <a:xfrm>
            <a:off x="755576" y="1358771"/>
            <a:ext cx="7704856" cy="5355312"/>
          </a:xfrm>
          <a:prstGeom prst="rect">
            <a:avLst/>
          </a:prstGeom>
          <a:noFill/>
        </p:spPr>
        <p:txBody>
          <a:bodyPr wrap="square" rtlCol="0">
            <a:spAutoFit/>
          </a:bodyPr>
          <a:lstStyle/>
          <a:p>
            <a:pPr marL="742950" lvl="1" indent="-285750">
              <a:buFont typeface="Arial" pitchFamily="34" charset="0"/>
              <a:buChar char="•"/>
            </a:pPr>
            <a:r>
              <a:rPr lang="es-ES" sz="1800" b="1" dirty="0">
                <a:effectLst>
                  <a:outerShdw blurRad="38100" dist="38100" dir="2700000" algn="tl">
                    <a:srgbClr val="000000">
                      <a:alpha val="43137"/>
                    </a:srgbClr>
                  </a:outerShdw>
                </a:effectLst>
              </a:rPr>
              <a:t>Cámaras oficiales de Comercio, Industria y Navegación.</a:t>
            </a:r>
          </a:p>
          <a:p>
            <a:pPr marL="742950" lvl="1" indent="-285750">
              <a:buFont typeface="Arial" pitchFamily="34" charset="0"/>
              <a:buChar char="•"/>
            </a:pPr>
            <a:r>
              <a:rPr lang="es-ES" sz="1800" b="1" dirty="0">
                <a:effectLst>
                  <a:outerShdw blurRad="38100" dist="38100" dir="2700000" algn="tl">
                    <a:srgbClr val="000000">
                      <a:alpha val="43137"/>
                    </a:srgbClr>
                  </a:outerShdw>
                </a:effectLst>
              </a:rPr>
              <a:t>Asociaciones de Empresarios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Colegios profesionales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Cámaras agrarias.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Cámaras oficiales de la Propiedad Urbana.</a:t>
            </a:r>
          </a:p>
          <a:p>
            <a:pPr marL="742950" lvl="1" indent="-285750">
              <a:buFont typeface="Arial" pitchFamily="34" charset="0"/>
              <a:buChar char="•"/>
            </a:pPr>
            <a:r>
              <a:rPr lang="es-ES" sz="1800" b="1" dirty="0">
                <a:effectLst>
                  <a:outerShdw blurRad="38100" dist="38100" dir="2700000" algn="tl">
                    <a:srgbClr val="000000">
                      <a:alpha val="43137"/>
                    </a:srgbClr>
                  </a:outerShdw>
                </a:effectLst>
              </a:rPr>
              <a:t>Partidos políticos.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Sindicatos.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Otras organizaciones patronales. y de pequeñas y medianas empresas.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Entidades bancarias públicas.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Asociaciones vecinales.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Federaciones y sociedades deportivas.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Asociaciones de consumidores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Antiguos ejecutivos y empleados</a:t>
            </a:r>
          </a:p>
          <a:p>
            <a:pPr marL="742950" lvl="1" indent="-285750">
              <a:buFont typeface="Arial" pitchFamily="34" charset="0"/>
              <a:buChar char="•"/>
            </a:pPr>
            <a:r>
              <a:rPr lang="es-ES" sz="1800" b="1" dirty="0" err="1">
                <a:effectLst>
                  <a:outerShdw blurRad="38100" dist="38100" dir="2700000" algn="tl">
                    <a:srgbClr val="000000">
                      <a:alpha val="43137"/>
                    </a:srgbClr>
                  </a:outerShdw>
                </a:effectLst>
              </a:rPr>
              <a:t>ONGs</a:t>
            </a:r>
            <a:endParaRPr lang="es-ES" sz="1800" b="1" dirty="0">
              <a:effectLst>
                <a:outerShdw blurRad="38100" dist="38100" dir="2700000" algn="tl">
                  <a:srgbClr val="000000">
                    <a:alpha val="43137"/>
                  </a:srgbClr>
                </a:outerShdw>
              </a:effectLst>
            </a:endParaRPr>
          </a:p>
          <a:p>
            <a:pPr marL="742950" lvl="1" indent="-285750">
              <a:buFont typeface="Arial" pitchFamily="34" charset="0"/>
              <a:buChar char="•"/>
            </a:pPr>
            <a:r>
              <a:rPr lang="es-ES" sz="1800" b="1" dirty="0">
                <a:effectLst>
                  <a:outerShdw blurRad="38100" dist="38100" dir="2700000" algn="tl">
                    <a:srgbClr val="000000">
                      <a:alpha val="43137"/>
                    </a:srgbClr>
                  </a:outerShdw>
                </a:effectLst>
              </a:rPr>
              <a:t>Asociaciones culturales.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Personalidades de la cultura, la economía y el deporte</a:t>
            </a:r>
          </a:p>
          <a:p>
            <a:pPr marL="742950" lvl="1" indent="-285750">
              <a:buFont typeface="Arial" pitchFamily="34" charset="0"/>
              <a:buChar char="•"/>
            </a:pPr>
            <a:r>
              <a:rPr lang="es-ES" sz="1800" b="1" dirty="0">
                <a:effectLst>
                  <a:outerShdw blurRad="38100" dist="38100" dir="2700000" algn="tl">
                    <a:srgbClr val="000000">
                      <a:alpha val="43137"/>
                    </a:srgbClr>
                  </a:outerShdw>
                </a:effectLst>
              </a:rPr>
              <a:t>Medios de comunicación</a:t>
            </a:r>
          </a:p>
          <a:p>
            <a:pPr marL="742950" lvl="1" indent="-285750">
              <a:buFont typeface="Arial" pitchFamily="34" charset="0"/>
              <a:buChar char="•"/>
            </a:pPr>
            <a:r>
              <a:rPr lang="es-ES" sz="1800" b="1" dirty="0">
                <a:effectLst>
                  <a:outerShdw blurRad="38100" dist="38100" dir="2700000" algn="tl">
                    <a:srgbClr val="000000">
                      <a:alpha val="43137"/>
                    </a:srgbClr>
                  </a:outerShdw>
                </a:effectLst>
              </a:rPr>
              <a:t>Fundaciones</a:t>
            </a:r>
          </a:p>
          <a:p>
            <a:pPr marL="742950" lvl="1" indent="-285750">
              <a:buFont typeface="Arial" pitchFamily="34" charset="0"/>
              <a:buChar char="•"/>
            </a:pPr>
            <a:r>
              <a:rPr lang="es-ES" sz="1800" b="1" dirty="0">
                <a:effectLst>
                  <a:outerShdw blurRad="38100" dist="38100" dir="2700000" algn="tl">
                    <a:srgbClr val="000000">
                      <a:alpha val="43137"/>
                    </a:srgbClr>
                  </a:outerShdw>
                </a:effectLst>
              </a:rPr>
              <a:t>Empresas</a:t>
            </a:r>
          </a:p>
        </p:txBody>
      </p:sp>
    </p:spTree>
    <p:extLst>
      <p:ext uri="{BB962C8B-B14F-4D97-AF65-F5344CB8AC3E}">
        <p14:creationId xmlns:p14="http://schemas.microsoft.com/office/powerpoint/2010/main" val="110085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circle(in)">
                                      <p:cBhvr>
                                        <p:cTn id="25" dur="2000"/>
                                        <p:tgtEl>
                                          <p:spTgt spid="5">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circle(in)">
                                      <p:cBhvr>
                                        <p:cTn id="28" dur="2000"/>
                                        <p:tgtEl>
                                          <p:spTgt spid="5">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circle(in)">
                                      <p:cBhvr>
                                        <p:cTn id="31" dur="2000"/>
                                        <p:tgtEl>
                                          <p:spTgt spid="5">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circle(in)">
                                      <p:cBhvr>
                                        <p:cTn id="34" dur="2000"/>
                                        <p:tgtEl>
                                          <p:spTgt spid="5">
                                            <p:txEl>
                                              <p:pRg st="9" end="9"/>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circle(in)">
                                      <p:cBhvr>
                                        <p:cTn id="37" dur="2000"/>
                                        <p:tgtEl>
                                          <p:spTgt spid="5">
                                            <p:txEl>
                                              <p:pRg st="10" end="1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circle(in)">
                                      <p:cBhvr>
                                        <p:cTn id="40" dur="2000"/>
                                        <p:tgtEl>
                                          <p:spTgt spid="5">
                                            <p:txEl>
                                              <p:pRg st="11" end="11"/>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circle(in)">
                                      <p:cBhvr>
                                        <p:cTn id="43" dur="2000"/>
                                        <p:tgtEl>
                                          <p:spTgt spid="5">
                                            <p:txEl>
                                              <p:pRg st="12" end="12"/>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5">
                                            <p:txEl>
                                              <p:pRg st="13" end="13"/>
                                            </p:txEl>
                                          </p:spTgt>
                                        </p:tgtEl>
                                        <p:attrNameLst>
                                          <p:attrName>style.visibility</p:attrName>
                                        </p:attrNameLst>
                                      </p:cBhvr>
                                      <p:to>
                                        <p:strVal val="visible"/>
                                      </p:to>
                                    </p:set>
                                    <p:animEffect transition="in" filter="circle(in)">
                                      <p:cBhvr>
                                        <p:cTn id="46" dur="2000"/>
                                        <p:tgtEl>
                                          <p:spTgt spid="5">
                                            <p:txEl>
                                              <p:pRg st="13" end="13"/>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Effect transition="in" filter="circle(in)">
                                      <p:cBhvr>
                                        <p:cTn id="49" dur="2000"/>
                                        <p:tgtEl>
                                          <p:spTgt spid="5">
                                            <p:txEl>
                                              <p:pRg st="14" end="14"/>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5">
                                            <p:txEl>
                                              <p:pRg st="15" end="15"/>
                                            </p:txEl>
                                          </p:spTgt>
                                        </p:tgtEl>
                                        <p:attrNameLst>
                                          <p:attrName>style.visibility</p:attrName>
                                        </p:attrNameLst>
                                      </p:cBhvr>
                                      <p:to>
                                        <p:strVal val="visible"/>
                                      </p:to>
                                    </p:set>
                                    <p:animEffect transition="in" filter="circle(in)">
                                      <p:cBhvr>
                                        <p:cTn id="52" dur="2000"/>
                                        <p:tgtEl>
                                          <p:spTgt spid="5">
                                            <p:txEl>
                                              <p:pRg st="15" end="15"/>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animEffect transition="in" filter="circle(in)">
                                      <p:cBhvr>
                                        <p:cTn id="55" dur="2000"/>
                                        <p:tgtEl>
                                          <p:spTgt spid="5">
                                            <p:txEl>
                                              <p:pRg st="16" end="16"/>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5">
                                            <p:txEl>
                                              <p:pRg st="17" end="17"/>
                                            </p:txEl>
                                          </p:spTgt>
                                        </p:tgtEl>
                                        <p:attrNameLst>
                                          <p:attrName>style.visibility</p:attrName>
                                        </p:attrNameLst>
                                      </p:cBhvr>
                                      <p:to>
                                        <p:strVal val="visible"/>
                                      </p:to>
                                    </p:set>
                                    <p:animEffect transition="in" filter="circle(in)">
                                      <p:cBhvr>
                                        <p:cTn id="58" dur="2000"/>
                                        <p:tgtEl>
                                          <p:spTgt spid="5">
                                            <p:txEl>
                                              <p:pRg st="17" end="17"/>
                                            </p:txEl>
                                          </p:spTgt>
                                        </p:tgtEl>
                                      </p:cBhvr>
                                    </p:animEffect>
                                  </p:childTnLst>
                                </p:cTn>
                              </p:par>
                              <p:par>
                                <p:cTn id="59" presetID="6" presetClass="entr" presetSubtype="16" fill="hold" nodeType="withEffect">
                                  <p:stCondLst>
                                    <p:cond delay="0"/>
                                  </p:stCondLst>
                                  <p:childTnLst>
                                    <p:set>
                                      <p:cBhvr>
                                        <p:cTn id="60" dur="1" fill="hold">
                                          <p:stCondLst>
                                            <p:cond delay="0"/>
                                          </p:stCondLst>
                                        </p:cTn>
                                        <p:tgtEl>
                                          <p:spTgt spid="5">
                                            <p:txEl>
                                              <p:pRg st="18" end="18"/>
                                            </p:txEl>
                                          </p:spTgt>
                                        </p:tgtEl>
                                        <p:attrNameLst>
                                          <p:attrName>style.visibility</p:attrName>
                                        </p:attrNameLst>
                                      </p:cBhvr>
                                      <p:to>
                                        <p:strVal val="visible"/>
                                      </p:to>
                                    </p:set>
                                    <p:animEffect transition="in" filter="circle(in)">
                                      <p:cBhvr>
                                        <p:cTn id="61" dur="2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rnando\Pictures\Proto Empre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04664"/>
            <a:ext cx="3975729" cy="57003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ernando\Pictures\Portada Libro Protocolo Loc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93920"/>
            <a:ext cx="4189395" cy="57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9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836712"/>
            <a:ext cx="7632848" cy="4893647"/>
          </a:xfrm>
          <a:prstGeom prst="rect">
            <a:avLst/>
          </a:prstGeom>
          <a:noFill/>
        </p:spPr>
        <p:txBody>
          <a:bodyPr wrap="square" rtlCol="0">
            <a:spAutoFit/>
          </a:bodyPr>
          <a:lstStyle/>
          <a:p>
            <a:r>
              <a:rPr lang="es-ES" sz="2400" dirty="0" smtClean="0"/>
              <a:t>El problema del rol de los políticos en los actos privados deriva del concepto de REPRESENTACIÓN</a:t>
            </a:r>
          </a:p>
          <a:p>
            <a:endParaRPr lang="es-ES" sz="2400" dirty="0"/>
          </a:p>
          <a:p>
            <a:r>
              <a:rPr lang="es-ES" sz="2400" dirty="0" smtClean="0"/>
              <a:t>La autoridad o el cargo público posee</a:t>
            </a:r>
          </a:p>
          <a:p>
            <a:endParaRPr lang="es-ES" sz="2400" dirty="0"/>
          </a:p>
          <a:p>
            <a:pPr marL="800100" lvl="1" indent="-342900">
              <a:buFont typeface="Wingdings" pitchFamily="2" charset="2"/>
              <a:buChar char="ü"/>
            </a:pPr>
            <a:r>
              <a:rPr lang="es-ES" sz="2400" dirty="0" smtClean="0"/>
              <a:t>Representación</a:t>
            </a:r>
            <a:r>
              <a:rPr lang="es-ES" sz="2400" dirty="0" smtClean="0">
                <a:solidFill>
                  <a:srgbClr val="FF0000"/>
                </a:solidFill>
              </a:rPr>
              <a:t> </a:t>
            </a:r>
            <a:r>
              <a:rPr lang="es-ES" sz="2400" b="1" dirty="0" smtClean="0">
                <a:solidFill>
                  <a:srgbClr val="FF0000"/>
                </a:solidFill>
                <a:effectLst>
                  <a:outerShdw blurRad="38100" dist="38100" dir="2700000" algn="tl">
                    <a:srgbClr val="000000">
                      <a:alpha val="43137"/>
                    </a:srgbClr>
                  </a:outerShdw>
                </a:effectLst>
              </a:rPr>
              <a:t>legal</a:t>
            </a:r>
            <a:r>
              <a:rPr lang="es-ES" sz="2400" dirty="0" smtClean="0"/>
              <a:t>, sustentada en un acta o nombramiento</a:t>
            </a:r>
          </a:p>
          <a:p>
            <a:pPr marL="800100" lvl="1" indent="-342900">
              <a:buFont typeface="Wingdings" pitchFamily="2" charset="2"/>
              <a:buChar char="ü"/>
            </a:pPr>
            <a:endParaRPr lang="es-ES" sz="2400" dirty="0" smtClean="0"/>
          </a:p>
          <a:p>
            <a:pPr marL="800100" lvl="1" indent="-342900">
              <a:buFont typeface="Wingdings" pitchFamily="2" charset="2"/>
              <a:buChar char="ü"/>
            </a:pPr>
            <a:r>
              <a:rPr lang="es-ES" sz="2400" dirty="0" smtClean="0"/>
              <a:t>Representación </a:t>
            </a:r>
            <a:r>
              <a:rPr lang="es-ES" sz="2400" b="1" dirty="0" smtClean="0">
                <a:solidFill>
                  <a:srgbClr val="FF0000"/>
                </a:solidFill>
                <a:effectLst>
                  <a:outerShdw blurRad="38100" dist="38100" dir="2700000" algn="tl">
                    <a:srgbClr val="000000">
                      <a:alpha val="43137"/>
                    </a:srgbClr>
                  </a:outerShdw>
                </a:effectLst>
              </a:rPr>
              <a:t>política</a:t>
            </a:r>
            <a:r>
              <a:rPr lang="es-ES" sz="2400" dirty="0" smtClean="0">
                <a:solidFill>
                  <a:srgbClr val="FF0000"/>
                </a:solidFill>
              </a:rPr>
              <a:t>, </a:t>
            </a:r>
            <a:r>
              <a:rPr lang="es-ES" sz="2400" dirty="0" smtClean="0"/>
              <a:t>de quienes comparten sus ideas….</a:t>
            </a:r>
          </a:p>
          <a:p>
            <a:endParaRPr lang="es-ES" sz="2400" dirty="0" smtClean="0"/>
          </a:p>
          <a:p>
            <a:r>
              <a:rPr lang="es-ES" sz="2400" dirty="0" smtClean="0"/>
              <a:t>PERO NO SIEMPRE OSTENTA  LA REPRESENTACIÓN </a:t>
            </a:r>
            <a:r>
              <a:rPr lang="es-ES" sz="2400" b="1" dirty="0" smtClean="0">
                <a:solidFill>
                  <a:srgbClr val="FF0000"/>
                </a:solidFill>
                <a:effectLst>
                  <a:outerShdw blurRad="38100" dist="38100" dir="2700000" algn="tl">
                    <a:srgbClr val="000000">
                      <a:alpha val="43137"/>
                    </a:srgbClr>
                  </a:outerShdw>
                </a:effectLst>
              </a:rPr>
              <a:t>SOCIOLÓGICA</a:t>
            </a:r>
            <a:r>
              <a:rPr lang="es-ES" sz="2400" dirty="0" smtClean="0">
                <a:solidFill>
                  <a:srgbClr val="FF0000"/>
                </a:solidFill>
              </a:rPr>
              <a:t> </a:t>
            </a:r>
            <a:endParaRPr lang="es-ES" sz="2400" dirty="0">
              <a:solidFill>
                <a:srgbClr val="FF0000"/>
              </a:solidFill>
            </a:endParaRPr>
          </a:p>
        </p:txBody>
      </p:sp>
    </p:spTree>
    <p:extLst>
      <p:ext uri="{BB962C8B-B14F-4D97-AF65-F5344CB8AC3E}">
        <p14:creationId xmlns:p14="http://schemas.microsoft.com/office/powerpoint/2010/main" val="170089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p:cTn id="1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2">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 calcmode="lin" valueType="num">
                                      <p:cBhvr>
                                        <p:cTn id="2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2">
                                            <p:txEl>
                                              <p:pRg st="6" end="6"/>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p:cTn id="2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2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Proceso alternativo"/>
          <p:cNvSpPr/>
          <p:nvPr/>
        </p:nvSpPr>
        <p:spPr>
          <a:xfrm>
            <a:off x="4623602" y="4725144"/>
            <a:ext cx="4084340" cy="151216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3600" b="1" dirty="0" smtClean="0">
                <a:effectLst>
                  <a:outerShdw blurRad="38100" dist="38100" dir="2700000" algn="tl">
                    <a:srgbClr val="000000">
                      <a:alpha val="43137"/>
                    </a:srgbClr>
                  </a:outerShdw>
                </a:effectLst>
              </a:rPr>
              <a:t>SOCIOLÓGICA</a:t>
            </a:r>
            <a:endParaRPr lang="es-ES" sz="3600" b="1" dirty="0">
              <a:effectLst>
                <a:outerShdw blurRad="38100" dist="38100" dir="2700000" algn="tl">
                  <a:srgbClr val="000000">
                    <a:alpha val="43137"/>
                  </a:srgbClr>
                </a:outerShdw>
              </a:effectLst>
            </a:endParaRPr>
          </a:p>
        </p:txBody>
      </p:sp>
      <p:sp>
        <p:nvSpPr>
          <p:cNvPr id="4" name="3 Proceso alternativo"/>
          <p:cNvSpPr/>
          <p:nvPr/>
        </p:nvSpPr>
        <p:spPr>
          <a:xfrm>
            <a:off x="5436096" y="2733295"/>
            <a:ext cx="2952328" cy="1512168"/>
          </a:xfrm>
          <a:prstGeom prst="flowChartAlternate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sz="2400" b="1" dirty="0" smtClean="0">
                <a:effectLst>
                  <a:outerShdw blurRad="38100" dist="38100" dir="2700000" algn="tl">
                    <a:srgbClr val="000000">
                      <a:alpha val="43137"/>
                    </a:srgbClr>
                  </a:outerShdw>
                </a:effectLst>
              </a:rPr>
              <a:t>POLÍTICA</a:t>
            </a:r>
            <a:endParaRPr lang="es-ES" sz="2400" b="1" dirty="0">
              <a:effectLst>
                <a:outerShdw blurRad="38100" dist="38100" dir="2700000" algn="tl">
                  <a:srgbClr val="000000">
                    <a:alpha val="43137"/>
                  </a:srgbClr>
                </a:outerShdw>
              </a:effectLst>
            </a:endParaRPr>
          </a:p>
        </p:txBody>
      </p:sp>
      <p:sp>
        <p:nvSpPr>
          <p:cNvPr id="5" name="4 Proceso alternativo"/>
          <p:cNvSpPr/>
          <p:nvPr/>
        </p:nvSpPr>
        <p:spPr>
          <a:xfrm>
            <a:off x="5436096" y="980728"/>
            <a:ext cx="2952328" cy="1512168"/>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sz="2400" b="1" dirty="0" smtClean="0">
                <a:effectLst>
                  <a:outerShdw blurRad="38100" dist="38100" dir="2700000" algn="tl">
                    <a:srgbClr val="000000">
                      <a:alpha val="43137"/>
                    </a:srgbClr>
                  </a:outerShdw>
                </a:effectLst>
              </a:rPr>
              <a:t>LEGAL</a:t>
            </a:r>
            <a:endParaRPr lang="es-ES" sz="2400" b="1" dirty="0">
              <a:effectLst>
                <a:outerShdw blurRad="38100" dist="38100" dir="2700000" algn="tl">
                  <a:srgbClr val="000000">
                    <a:alpha val="43137"/>
                  </a:srgbClr>
                </a:outerShdw>
              </a:effectLst>
            </a:endParaRPr>
          </a:p>
        </p:txBody>
      </p:sp>
      <p:sp>
        <p:nvSpPr>
          <p:cNvPr id="6" name="5 Rectángulo"/>
          <p:cNvSpPr/>
          <p:nvPr/>
        </p:nvSpPr>
        <p:spPr>
          <a:xfrm>
            <a:off x="663162" y="2283018"/>
            <a:ext cx="3960440" cy="23762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400" b="1" dirty="0" smtClean="0">
                <a:solidFill>
                  <a:schemeClr val="tx1"/>
                </a:solidFill>
                <a:effectLst>
                  <a:outerShdw blurRad="38100" dist="38100" dir="2700000" algn="tl">
                    <a:srgbClr val="000000">
                      <a:alpha val="43137"/>
                    </a:srgbClr>
                  </a:outerShdw>
                </a:effectLst>
              </a:rPr>
              <a:t>LA REPRESENTACIÓN</a:t>
            </a:r>
            <a:endParaRPr lang="es-ES" sz="2400" b="1" dirty="0">
              <a:solidFill>
                <a:schemeClr val="tx1"/>
              </a:solidFill>
              <a:effectLst>
                <a:outerShdw blurRad="38100" dist="38100" dir="2700000" algn="tl">
                  <a:srgbClr val="000000">
                    <a:alpha val="43137"/>
                  </a:srgbClr>
                </a:outerShdw>
              </a:effectLst>
            </a:endParaRPr>
          </a:p>
        </p:txBody>
      </p:sp>
      <p:sp>
        <p:nvSpPr>
          <p:cNvPr id="8" name="7 Flecha arriba"/>
          <p:cNvSpPr/>
          <p:nvPr/>
        </p:nvSpPr>
        <p:spPr>
          <a:xfrm rot="3392697" flipH="1">
            <a:off x="4855970" y="1193633"/>
            <a:ext cx="538798" cy="1695239"/>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9" name="8 Flecha arriba"/>
          <p:cNvSpPr/>
          <p:nvPr/>
        </p:nvSpPr>
        <p:spPr>
          <a:xfrm rot="7812105" flipH="1">
            <a:off x="4855969" y="3901944"/>
            <a:ext cx="538798" cy="1695239"/>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0" name="9 Flecha arriba"/>
          <p:cNvSpPr/>
          <p:nvPr/>
        </p:nvSpPr>
        <p:spPr>
          <a:xfrm rot="5400000" flipH="1">
            <a:off x="4826028" y="2454037"/>
            <a:ext cx="538798" cy="1695239"/>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346483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081"/>
            <a:ext cx="9144000" cy="5189838"/>
          </a:xfrm>
          <a:prstGeom prst="rect">
            <a:avLst/>
          </a:prstGeom>
        </p:spPr>
      </p:pic>
    </p:spTree>
    <p:extLst>
      <p:ext uri="{BB962C8B-B14F-4D97-AF65-F5344CB8AC3E}">
        <p14:creationId xmlns:p14="http://schemas.microsoft.com/office/powerpoint/2010/main" val="154577191"/>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0" y="404664"/>
            <a:ext cx="9078680" cy="6048671"/>
          </a:xfrm>
          <a:prstGeom prst="rect">
            <a:avLst/>
          </a:prstGeom>
        </p:spPr>
      </p:pic>
    </p:spTree>
    <p:extLst>
      <p:ext uri="{BB962C8B-B14F-4D97-AF65-F5344CB8AC3E}">
        <p14:creationId xmlns:p14="http://schemas.microsoft.com/office/powerpoint/2010/main" val="1437481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91680" y="1052736"/>
            <a:ext cx="6246440" cy="4401205"/>
          </a:xfrm>
          <a:prstGeom prst="rect">
            <a:avLst/>
          </a:prstGeom>
        </p:spPr>
        <p:txBody>
          <a:bodyPr wrap="square">
            <a:spAutoFit/>
          </a:bodyPr>
          <a:lstStyle/>
          <a:p>
            <a:pPr algn="just"/>
            <a:r>
              <a:rPr lang="es-ES" sz="2800" dirty="0"/>
              <a:t>Cuando en un acto propio de una entidad de la sociedad civil coinciden un representante de los poderes públicos, como invitado, y el </a:t>
            </a:r>
            <a:r>
              <a:rPr lang="es-ES" sz="2800" dirty="0" smtClean="0"/>
              <a:t>anfitrión </a:t>
            </a:r>
            <a:r>
              <a:rPr lang="es-ES" sz="2800" dirty="0"/>
              <a:t>específico, el primero conserva la representación oficial que le otorga el orden legal vigente, pero no deja de ser un huésped al que recibe quien ostenta la representación sociológica y organizativa del ente de que se trate</a:t>
            </a:r>
            <a:r>
              <a:rPr lang="es-ES" dirty="0"/>
              <a:t>.</a:t>
            </a:r>
          </a:p>
        </p:txBody>
      </p:sp>
    </p:spTree>
    <p:extLst>
      <p:ext uri="{BB962C8B-B14F-4D97-AF65-F5344CB8AC3E}">
        <p14:creationId xmlns:p14="http://schemas.microsoft.com/office/powerpoint/2010/main" val="872406056"/>
      </p:ext>
    </p:extLst>
  </p:cSld>
  <p:clrMapOvr>
    <a:masterClrMapping/>
  </p:clrMapOvr>
  <p:transition spd="slow">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827037"/>
            <a:ext cx="7344816" cy="4154984"/>
          </a:xfrm>
          <a:prstGeom prst="rect">
            <a:avLst/>
          </a:prstGeom>
        </p:spPr>
        <p:txBody>
          <a:bodyPr wrap="square">
            <a:spAutoFit/>
          </a:bodyPr>
          <a:lstStyle/>
          <a:p>
            <a:r>
              <a:rPr lang="es-ES" sz="3200" dirty="0"/>
              <a:t>El anfitrión puede ceder la presidencia del </a:t>
            </a:r>
            <a:r>
              <a:rPr lang="es-ES" sz="3200" dirty="0" smtClean="0"/>
              <a:t>acto o </a:t>
            </a:r>
            <a:r>
              <a:rPr lang="es-ES" sz="3200" dirty="0"/>
              <a:t>retribuir socialmente a su invitado con otras formas de </a:t>
            </a:r>
            <a:r>
              <a:rPr lang="es-ES" sz="3200" dirty="0" smtClean="0"/>
              <a:t>cortesía, como </a:t>
            </a:r>
            <a:r>
              <a:rPr lang="es-ES" sz="3200" dirty="0"/>
              <a:t>tal invitado de honor sin perder el carácter visible de su condición, teniendo en cuenta que el protocolo es una ciencia comunicativa y que la sociedad </a:t>
            </a:r>
            <a:r>
              <a:rPr lang="es-ES" sz="3600" dirty="0"/>
              <a:t>capta y digiere los mensajes que le lanzamos</a:t>
            </a:r>
            <a:r>
              <a:rPr lang="es-ES" dirty="0"/>
              <a:t>.</a:t>
            </a:r>
          </a:p>
        </p:txBody>
      </p:sp>
    </p:spTree>
    <p:extLst>
      <p:ext uri="{BB962C8B-B14F-4D97-AF65-F5344CB8AC3E}">
        <p14:creationId xmlns:p14="http://schemas.microsoft.com/office/powerpoint/2010/main" val="14793211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6713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682" y="1395192"/>
            <a:ext cx="4001318" cy="2295756"/>
          </a:xfrm>
          <a:prstGeom prst="rect">
            <a:avLst/>
          </a:prstGeom>
        </p:spPr>
      </p:pic>
    </p:spTree>
    <p:extLst>
      <p:ext uri="{BB962C8B-B14F-4D97-AF65-F5344CB8AC3E}">
        <p14:creationId xmlns:p14="http://schemas.microsoft.com/office/powerpoint/2010/main" val="3586398458"/>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59632" y="476672"/>
            <a:ext cx="7560840" cy="9325630"/>
          </a:xfrm>
          <a:prstGeom prst="rect">
            <a:avLst/>
          </a:prstGeom>
          <a:noFill/>
        </p:spPr>
        <p:txBody>
          <a:bodyPr wrap="square" rtlCol="0">
            <a:spAutoFit/>
          </a:bodyPr>
          <a:lstStyle/>
          <a:p>
            <a:r>
              <a:rPr lang="es-ES" b="1" dirty="0"/>
              <a:t>Conclusiones</a:t>
            </a:r>
            <a:endParaRPr lang="es-ES" dirty="0"/>
          </a:p>
          <a:p>
            <a:r>
              <a:rPr lang="es-ES" b="1" dirty="0"/>
              <a:t> 	</a:t>
            </a:r>
            <a:endParaRPr lang="es-ES" dirty="0"/>
          </a:p>
          <a:p>
            <a:pPr marL="285750" lvl="0" indent="-285750">
              <a:buFont typeface="Arial" pitchFamily="34" charset="0"/>
              <a:buChar char="•"/>
            </a:pPr>
            <a:r>
              <a:rPr lang="es-ES" dirty="0"/>
              <a:t>En un acto público privado, de empresa o institución, la organización y el protocolo lo determina el anfitrión, a quien corresponde presidir el acto y todas las demás funciones propias del mismo.</a:t>
            </a:r>
          </a:p>
          <a:p>
            <a:pPr marL="285750" indent="-285750">
              <a:buFont typeface="Arial" pitchFamily="34" charset="0"/>
              <a:buChar char="•"/>
            </a:pPr>
            <a:r>
              <a:rPr lang="es-ES" dirty="0"/>
              <a:t> </a:t>
            </a:r>
          </a:p>
          <a:p>
            <a:pPr marL="285750" lvl="0" indent="-285750">
              <a:buFont typeface="Arial" pitchFamily="34" charset="0"/>
              <a:buChar char="•"/>
            </a:pPr>
            <a:r>
              <a:rPr lang="es-ES" dirty="0"/>
              <a:t>Con carácter general, las autoridades públicas serán tratadas como </a:t>
            </a:r>
            <a:r>
              <a:rPr lang="es-ES" dirty="0">
                <a:solidFill>
                  <a:srgbClr val="FF0000"/>
                </a:solidFill>
                <a:effectLst>
                  <a:outerShdw blurRad="38100" dist="38100" dir="2700000" algn="tl">
                    <a:srgbClr val="000000">
                      <a:alpha val="43137"/>
                    </a:srgbClr>
                  </a:outerShdw>
                </a:effectLst>
              </a:rPr>
              <a:t>invitados de honor</a:t>
            </a:r>
            <a:r>
              <a:rPr lang="es-ES" dirty="0"/>
              <a:t>, estableciéndose dos categorías, en función de su rango:</a:t>
            </a:r>
          </a:p>
          <a:p>
            <a:endParaRPr lang="es-ES" dirty="0"/>
          </a:p>
          <a:p>
            <a:pPr marL="742950" lvl="1" indent="-285750">
              <a:buFont typeface="Wingdings" pitchFamily="2" charset="2"/>
              <a:buChar char="v"/>
            </a:pPr>
            <a:r>
              <a:rPr lang="es-ES" dirty="0" smtClean="0"/>
              <a:t>Autoridades </a:t>
            </a:r>
            <a:r>
              <a:rPr lang="es-ES" dirty="0"/>
              <a:t>preferente</a:t>
            </a:r>
          </a:p>
          <a:p>
            <a:pPr marL="742950" lvl="1" indent="-285750">
              <a:buFont typeface="Wingdings" pitchFamily="2" charset="2"/>
              <a:buChar char="v"/>
            </a:pPr>
            <a:r>
              <a:rPr lang="es-ES" dirty="0"/>
              <a:t>Resto de autoridades</a:t>
            </a:r>
          </a:p>
          <a:p>
            <a:r>
              <a:rPr lang="es-ES" dirty="0"/>
              <a:t> </a:t>
            </a:r>
          </a:p>
          <a:p>
            <a:pPr marL="285750" lvl="0" indent="-285750">
              <a:buFont typeface="Arial" pitchFamily="34" charset="0"/>
              <a:buChar char="•"/>
            </a:pPr>
            <a:r>
              <a:rPr lang="es-ES" dirty="0"/>
              <a:t>El anfitrión determina la colocación de las autoridades públicas, conforme a los principios de respeto y cortesía. </a:t>
            </a:r>
          </a:p>
          <a:p>
            <a:pPr marL="285750" indent="-285750">
              <a:buFont typeface="Arial" pitchFamily="34" charset="0"/>
              <a:buChar char="•"/>
            </a:pPr>
            <a:endParaRPr lang="es-ES" dirty="0"/>
          </a:p>
          <a:p>
            <a:pPr marL="285750" lvl="0" indent="-285750">
              <a:buFont typeface="Arial" pitchFamily="34" charset="0"/>
              <a:buChar char="•"/>
            </a:pPr>
            <a:r>
              <a:rPr lang="es-ES" dirty="0"/>
              <a:t>No se contempla la doble presidencia</a:t>
            </a:r>
          </a:p>
          <a:p>
            <a:endParaRPr lang="es-ES" dirty="0"/>
          </a:p>
          <a:p>
            <a:pPr marL="285750" lvl="0" indent="-285750">
              <a:buFont typeface="Arial" pitchFamily="34" charset="0"/>
              <a:buChar char="•"/>
            </a:pPr>
            <a:r>
              <a:rPr lang="es-ES" dirty="0"/>
              <a:t>El anfitrión podrá tratar a la autoridad pública más relevante como:</a:t>
            </a:r>
          </a:p>
          <a:p>
            <a:r>
              <a:rPr lang="es-ES" dirty="0"/>
              <a:t> </a:t>
            </a:r>
          </a:p>
          <a:p>
            <a:pPr marL="742950" lvl="1" indent="-285750">
              <a:buFont typeface="Wingdings" pitchFamily="2" charset="2"/>
              <a:buChar char="v"/>
            </a:pPr>
            <a:r>
              <a:rPr lang="es-ES" dirty="0" smtClean="0"/>
              <a:t>Invitado </a:t>
            </a:r>
            <a:r>
              <a:rPr lang="es-ES" dirty="0"/>
              <a:t>de honor con cesión de presidencia.</a:t>
            </a:r>
          </a:p>
          <a:p>
            <a:pPr marL="742950" lvl="1" indent="-285750">
              <a:buFont typeface="Wingdings" pitchFamily="2" charset="2"/>
              <a:buChar char="v"/>
            </a:pPr>
            <a:r>
              <a:rPr lang="es-ES" dirty="0"/>
              <a:t>Invitado de honor sin cesión de la presidencia.</a:t>
            </a:r>
          </a:p>
          <a:p>
            <a:r>
              <a:rPr lang="es-ES" dirty="0"/>
              <a:t> </a:t>
            </a:r>
          </a:p>
        </p:txBody>
      </p:sp>
    </p:spTree>
    <p:extLst>
      <p:ext uri="{BB962C8B-B14F-4D97-AF65-F5344CB8AC3E}">
        <p14:creationId xmlns:p14="http://schemas.microsoft.com/office/powerpoint/2010/main" val="30282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908720"/>
            <a:ext cx="7488832" cy="5355312"/>
          </a:xfrm>
          <a:prstGeom prst="rect">
            <a:avLst/>
          </a:prstGeom>
          <a:noFill/>
        </p:spPr>
        <p:txBody>
          <a:bodyPr wrap="square" rtlCol="0">
            <a:spAutoFit/>
          </a:bodyPr>
          <a:lstStyle/>
          <a:p>
            <a:pPr marL="285750" indent="-285750">
              <a:buFont typeface="Arial" pitchFamily="34" charset="0"/>
              <a:buChar char="•"/>
            </a:pPr>
            <a:r>
              <a:rPr lang="es-ES" dirty="0"/>
              <a:t>En cada uno de estos supuestos se dispondrá lo que más convenga desde el punto de vista de las precedencias y el ceremonial, para resaltar el carácter del invitado de honor.</a:t>
            </a:r>
          </a:p>
          <a:p>
            <a:pPr marL="285750" indent="-285750">
              <a:buFont typeface="Arial" pitchFamily="34" charset="0"/>
              <a:buChar char="•"/>
            </a:pPr>
            <a:endParaRPr lang="es-ES" dirty="0"/>
          </a:p>
          <a:p>
            <a:pPr marL="285750" lvl="0" indent="-285750">
              <a:buFont typeface="Arial" pitchFamily="34" charset="0"/>
              <a:buChar char="•"/>
            </a:pPr>
            <a:r>
              <a:rPr lang="es-ES" dirty="0"/>
              <a:t>Según convenga a la morfología del acto, en la mesa o frente de presidencia se podrá:</a:t>
            </a:r>
          </a:p>
          <a:p>
            <a:r>
              <a:rPr lang="es-ES" dirty="0"/>
              <a:t> </a:t>
            </a:r>
          </a:p>
          <a:p>
            <a:pPr marL="742950" lvl="1" indent="-285750">
              <a:buFont typeface="Wingdings" pitchFamily="2" charset="2"/>
              <a:buChar char="v"/>
            </a:pPr>
            <a:r>
              <a:rPr lang="es-ES" dirty="0"/>
              <a:t>Incluir al invitado de honor</a:t>
            </a:r>
          </a:p>
          <a:p>
            <a:pPr marL="742950" lvl="1" indent="-285750">
              <a:buFont typeface="Wingdings" pitchFamily="2" charset="2"/>
              <a:buChar char="v"/>
            </a:pPr>
            <a:r>
              <a:rPr lang="es-ES" dirty="0"/>
              <a:t>Incluir a otros invitados de honor</a:t>
            </a:r>
          </a:p>
          <a:p>
            <a:pPr marL="285750" lvl="0" indent="-285750">
              <a:buFont typeface="Arial" pitchFamily="34" charset="0"/>
              <a:buChar char="•"/>
            </a:pPr>
            <a:endParaRPr lang="es-ES" dirty="0" smtClean="0"/>
          </a:p>
          <a:p>
            <a:pPr marL="285750" lvl="0" indent="-285750">
              <a:buFont typeface="Arial" pitchFamily="34" charset="0"/>
              <a:buChar char="•"/>
            </a:pPr>
            <a:r>
              <a:rPr lang="es-ES" dirty="0" smtClean="0"/>
              <a:t>Si </a:t>
            </a:r>
            <a:r>
              <a:rPr lang="es-ES" dirty="0"/>
              <a:t>bien se evitará la doble presidencia, el invitado de honor puede ser situado en lugar preferente a la derecha de la presidencia, en el caso de no cederle aquella.</a:t>
            </a:r>
          </a:p>
          <a:p>
            <a:pPr marL="285750" lvl="0" indent="-285750">
              <a:buFont typeface="Arial" pitchFamily="34" charset="0"/>
              <a:buChar char="•"/>
            </a:pPr>
            <a:endParaRPr lang="es-ES" dirty="0" smtClean="0"/>
          </a:p>
          <a:p>
            <a:pPr marL="285750" lvl="0" indent="-285750">
              <a:buFont typeface="Arial" pitchFamily="34" charset="0"/>
              <a:buChar char="•"/>
            </a:pPr>
            <a:r>
              <a:rPr lang="es-ES" dirty="0" smtClean="0"/>
              <a:t>Conforme </a:t>
            </a:r>
            <a:r>
              <a:rPr lang="es-ES" dirty="0"/>
              <a:t>a la naturaleza del acto, teniendo en cuenta que las presidencias deben ser cortas, se podrá incluir a otras autoridades en la presidencia, alternándolas con las de rango o categoría equivalente de la empresa o institución.</a:t>
            </a:r>
          </a:p>
          <a:p>
            <a:r>
              <a:rPr lang="es-ES" dirty="0"/>
              <a:t> </a:t>
            </a:r>
          </a:p>
        </p:txBody>
      </p:sp>
    </p:spTree>
    <p:extLst>
      <p:ext uri="{BB962C8B-B14F-4D97-AF65-F5344CB8AC3E}">
        <p14:creationId xmlns:p14="http://schemas.microsoft.com/office/powerpoint/2010/main" val="2978161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59632" y="692696"/>
            <a:ext cx="6984776" cy="6463308"/>
          </a:xfrm>
          <a:prstGeom prst="rect">
            <a:avLst/>
          </a:prstGeom>
          <a:noFill/>
        </p:spPr>
        <p:txBody>
          <a:bodyPr wrap="square" rtlCol="0">
            <a:spAutoFit/>
          </a:bodyPr>
          <a:lstStyle/>
          <a:p>
            <a:pPr marL="285750" lvl="0" indent="-285750">
              <a:buFont typeface="Arial" pitchFamily="34" charset="0"/>
              <a:buChar char="•"/>
            </a:pPr>
            <a:r>
              <a:rPr lang="es-ES" sz="2400" dirty="0"/>
              <a:t>En el orden y colocación de las autoridades invitadas se seguirá como pauta el ordenamiento de precedencias oficialmente vigente. De no ser posible, se procurará respetar su rango.</a:t>
            </a:r>
          </a:p>
          <a:p>
            <a:r>
              <a:rPr lang="es-ES" sz="2400" dirty="0"/>
              <a:t> </a:t>
            </a:r>
          </a:p>
          <a:p>
            <a:pPr marL="285750" lvl="0" indent="-285750">
              <a:buFont typeface="Arial" pitchFamily="34" charset="0"/>
              <a:buChar char="•"/>
            </a:pPr>
            <a:r>
              <a:rPr lang="es-ES" sz="2400" dirty="0" smtClean="0"/>
              <a:t>En </a:t>
            </a:r>
            <a:r>
              <a:rPr lang="es-ES" sz="2400" dirty="0"/>
              <a:t>función del interés y organización del acto, así como del número de autoridades presentes y de los de la empresa o  institución, se podrá optar por una distribución alternadas de aquéllos o bien,  por agruparlos en dos ámbitos sectores a ambos lados de un pasillo imaginario. </a:t>
            </a:r>
            <a:endParaRPr lang="es-ES" sz="2400" dirty="0" smtClean="0"/>
          </a:p>
          <a:p>
            <a:pPr marL="285750" lvl="0" indent="-285750">
              <a:buFont typeface="Arial" pitchFamily="34" charset="0"/>
              <a:buChar char="•"/>
            </a:pPr>
            <a:endParaRPr lang="es-ES" sz="2400" dirty="0"/>
          </a:p>
          <a:p>
            <a:pPr marL="285750" lvl="0" indent="-285750">
              <a:buFont typeface="Arial" pitchFamily="34" charset="0"/>
              <a:buChar char="•"/>
            </a:pPr>
            <a:r>
              <a:rPr lang="es-ES" sz="2400" dirty="0" smtClean="0"/>
              <a:t>Visto </a:t>
            </a:r>
            <a:r>
              <a:rPr lang="es-ES" sz="2400" dirty="0"/>
              <a:t>desde la presidencia, las autoridades oficiales serán coladas a la izquierda, y los miembros de la entidad a la derecha</a:t>
            </a:r>
            <a:r>
              <a:rPr lang="es-ES" dirty="0"/>
              <a:t>.</a:t>
            </a:r>
          </a:p>
          <a:p>
            <a:r>
              <a:rPr lang="es-ES" dirty="0"/>
              <a:t> </a:t>
            </a:r>
          </a:p>
          <a:p>
            <a:r>
              <a:rPr lang="es-ES" dirty="0"/>
              <a:t> </a:t>
            </a:r>
          </a:p>
          <a:p>
            <a:r>
              <a:rPr lang="es-ES" b="1" dirty="0"/>
              <a:t> </a:t>
            </a:r>
            <a:endParaRPr lang="es-ES" dirty="0"/>
          </a:p>
        </p:txBody>
      </p:sp>
    </p:spTree>
    <p:extLst>
      <p:ext uri="{BB962C8B-B14F-4D97-AF65-F5344CB8AC3E}">
        <p14:creationId xmlns:p14="http://schemas.microsoft.com/office/powerpoint/2010/main" val="3291966598"/>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548680"/>
            <a:ext cx="7272808" cy="5632311"/>
          </a:xfrm>
          <a:prstGeom prst="rect">
            <a:avLst/>
          </a:prstGeom>
        </p:spPr>
        <p:txBody>
          <a:bodyPr wrap="square">
            <a:spAutoFit/>
          </a:bodyPr>
          <a:lstStyle/>
          <a:p>
            <a:pPr lvl="0"/>
            <a:r>
              <a:rPr lang="es-ES" sz="2400" b="1" dirty="0"/>
              <a:t>Dado el elevado número de autoridades se procurará aplicar en todo momento las reglas de la especialización, ponderación y equilibrio</a:t>
            </a:r>
            <a:r>
              <a:rPr lang="es-ES" sz="2400" b="1" dirty="0" smtClean="0"/>
              <a:t>.</a:t>
            </a:r>
          </a:p>
          <a:p>
            <a:pPr lvl="0"/>
            <a:endParaRPr lang="es-ES" sz="2400" b="1" dirty="0" smtClean="0"/>
          </a:p>
          <a:p>
            <a:pPr lvl="0"/>
            <a:r>
              <a:rPr lang="es-ES" sz="2400" b="1" dirty="0" smtClean="0"/>
              <a:t>Ello </a:t>
            </a:r>
            <a:r>
              <a:rPr lang="es-ES" sz="2400" b="1" dirty="0"/>
              <a:t>se traduce en:</a:t>
            </a:r>
          </a:p>
          <a:p>
            <a:r>
              <a:rPr lang="es-ES" sz="2400" b="1" dirty="0"/>
              <a:t> </a:t>
            </a:r>
          </a:p>
          <a:p>
            <a:pPr marL="742950" lvl="1" indent="-285750">
              <a:buFont typeface="Wingdings" pitchFamily="2" charset="2"/>
              <a:buChar char="v"/>
            </a:pPr>
            <a:r>
              <a:rPr lang="es-ES" sz="2400" b="1" dirty="0"/>
              <a:t>Especialización en función de la naturaleza del acto. No todas las autoridades del listado oficial tienen que ser invitadas a todo</a:t>
            </a:r>
          </a:p>
          <a:p>
            <a:pPr marL="742950" lvl="1" indent="-285750">
              <a:buFont typeface="Wingdings" pitchFamily="2" charset="2"/>
              <a:buChar char="v"/>
            </a:pPr>
            <a:endParaRPr lang="es-ES" sz="2400" b="1" dirty="0" smtClean="0"/>
          </a:p>
          <a:p>
            <a:pPr marL="742950" lvl="1" indent="-285750">
              <a:buFont typeface="Wingdings" pitchFamily="2" charset="2"/>
              <a:buChar char="v"/>
            </a:pPr>
            <a:r>
              <a:rPr lang="es-ES" sz="2400" b="1" dirty="0" smtClean="0"/>
              <a:t>Aplicar </a:t>
            </a:r>
            <a:r>
              <a:rPr lang="es-ES" sz="2400" b="1" dirty="0"/>
              <a:t>criterios de evaluación de la valencia de cada entidad o representante en función de la propia importancia objetiva y representatividad de la institución o la persona que vamos a colocar en nuestro ámbito</a:t>
            </a:r>
          </a:p>
        </p:txBody>
      </p:sp>
    </p:spTree>
    <p:extLst>
      <p:ext uri="{BB962C8B-B14F-4D97-AF65-F5344CB8AC3E}">
        <p14:creationId xmlns:p14="http://schemas.microsoft.com/office/powerpoint/2010/main" val="2634328143"/>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40" y="548680"/>
            <a:ext cx="6192688" cy="6278642"/>
          </a:xfrm>
          <a:prstGeom prst="rect">
            <a:avLst/>
          </a:prstGeom>
          <a:noFill/>
        </p:spPr>
        <p:txBody>
          <a:bodyPr wrap="square" rtlCol="0">
            <a:spAutoFit/>
          </a:bodyPr>
          <a:lstStyle/>
          <a:p>
            <a:pPr marL="285750" lvl="0" indent="-285750">
              <a:buFont typeface="Arial" pitchFamily="34" charset="0"/>
              <a:buChar char="•"/>
            </a:pPr>
            <a:r>
              <a:rPr lang="es-ES" sz="2400" dirty="0"/>
              <a:t>Las representaciones de la vida civil deben ser adecuadamente tratadas y ordenadas con criterios de escrupulosa cortesía en función de su representación sociológica.</a:t>
            </a:r>
          </a:p>
          <a:p>
            <a:pPr marL="285750" indent="-285750">
              <a:buFont typeface="Arial" pitchFamily="34" charset="0"/>
              <a:buChar char="•"/>
            </a:pPr>
            <a:endParaRPr lang="es-ES" sz="2400" dirty="0"/>
          </a:p>
          <a:p>
            <a:pPr marL="285750" lvl="0" indent="-285750">
              <a:buFont typeface="Arial" pitchFamily="34" charset="0"/>
              <a:buChar char="•"/>
            </a:pPr>
            <a:r>
              <a:rPr lang="es-ES" sz="2400" dirty="0"/>
              <a:t>Se cuidará de manera especial el respeto a las tradiciones culturales, aplicando el principio de analogía y las tradiciones para ubicar a aquellas personalidades no contempladas en el protocolo oficial. </a:t>
            </a:r>
            <a:endParaRPr lang="es-ES" sz="2400" dirty="0" smtClean="0"/>
          </a:p>
          <a:p>
            <a:pPr marL="285750" lvl="0" indent="-285750">
              <a:buFont typeface="Arial" pitchFamily="34" charset="0"/>
              <a:buChar char="•"/>
            </a:pPr>
            <a:endParaRPr lang="es-ES" sz="2400" dirty="0"/>
          </a:p>
          <a:p>
            <a:pPr marL="285750" lvl="0" indent="-285750">
              <a:buFont typeface="Arial" pitchFamily="34" charset="0"/>
              <a:buChar char="•"/>
            </a:pPr>
            <a:r>
              <a:rPr lang="es-ES" sz="2400" dirty="0" smtClean="0"/>
              <a:t>Del </a:t>
            </a:r>
            <a:r>
              <a:rPr lang="es-ES" sz="2400" dirty="0"/>
              <a:t>mismo modo, en el caso de mecenas, patrocinadores, prohombres o personalidades altruistas, su presencia será resaltada colocándolos, según la  naturaleza del acto como invitados de honor preferentes.</a:t>
            </a:r>
          </a:p>
          <a:p>
            <a:r>
              <a:rPr lang="es-ES" b="1" dirty="0"/>
              <a:t> </a:t>
            </a:r>
            <a:endParaRPr lang="es-ES" dirty="0"/>
          </a:p>
        </p:txBody>
      </p:sp>
    </p:spTree>
    <p:extLst>
      <p:ext uri="{BB962C8B-B14F-4D97-AF65-F5344CB8AC3E}">
        <p14:creationId xmlns:p14="http://schemas.microsoft.com/office/powerpoint/2010/main" val="1281908102"/>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1052736"/>
            <a:ext cx="7056784" cy="5539978"/>
          </a:xfrm>
          <a:prstGeom prst="rect">
            <a:avLst/>
          </a:prstGeom>
          <a:noFill/>
        </p:spPr>
        <p:txBody>
          <a:bodyPr wrap="square" rtlCol="0">
            <a:spAutoFit/>
          </a:bodyPr>
          <a:lstStyle/>
          <a:p>
            <a:r>
              <a:rPr lang="es-ES" dirty="0" smtClean="0"/>
              <a:t>En resumen</a:t>
            </a:r>
          </a:p>
          <a:p>
            <a:endParaRPr lang="es-ES" sz="2000" b="1" dirty="0"/>
          </a:p>
          <a:p>
            <a:pPr marL="342900" indent="-342900">
              <a:buAutoNum type="arabicPeriod"/>
            </a:pPr>
            <a:r>
              <a:rPr lang="es-ES" sz="2000" b="1" dirty="0" smtClean="0"/>
              <a:t>Invitar a las autoridades públicas cuando convenga a la naturaleza o proyección del acto</a:t>
            </a:r>
          </a:p>
          <a:p>
            <a:pPr marL="342900" indent="-342900">
              <a:buAutoNum type="arabicPeriod"/>
            </a:pPr>
            <a:endParaRPr lang="es-ES" sz="2000" b="1" dirty="0"/>
          </a:p>
          <a:p>
            <a:pPr marL="342900" indent="-342900">
              <a:buAutoNum type="arabicPeriod"/>
            </a:pPr>
            <a:r>
              <a:rPr lang="es-ES" sz="2000" b="1" dirty="0" smtClean="0"/>
              <a:t>Evitar la cesión de presidencia y la doble presidencia, salvo excepciones</a:t>
            </a:r>
          </a:p>
          <a:p>
            <a:pPr marL="342900" indent="-342900">
              <a:buAutoNum type="arabicPeriod"/>
            </a:pPr>
            <a:endParaRPr lang="es-ES" sz="2000" b="1" dirty="0"/>
          </a:p>
          <a:p>
            <a:pPr marL="342900" indent="-342900">
              <a:buAutoNum type="arabicPeriod"/>
            </a:pPr>
            <a:r>
              <a:rPr lang="es-ES" sz="2000" b="1" dirty="0" smtClean="0"/>
              <a:t>Tratar a los relevantes como invitados de honor</a:t>
            </a:r>
          </a:p>
          <a:p>
            <a:pPr marL="342900" indent="-342900">
              <a:buAutoNum type="arabicPeriod"/>
            </a:pPr>
            <a:endParaRPr lang="es-ES" sz="2000" b="1" dirty="0"/>
          </a:p>
          <a:p>
            <a:pPr marL="342900" indent="-342900">
              <a:buAutoNum type="arabicPeriod"/>
            </a:pPr>
            <a:r>
              <a:rPr lang="es-ES" sz="2000" b="1" dirty="0" smtClean="0"/>
              <a:t>Aplicar las cinco reglas y criterios de selección selectiva, según el acto</a:t>
            </a:r>
          </a:p>
          <a:p>
            <a:pPr marL="342900" indent="-342900">
              <a:buAutoNum type="arabicPeriod"/>
            </a:pPr>
            <a:endParaRPr lang="es-ES" sz="2000" b="1" dirty="0"/>
          </a:p>
          <a:p>
            <a:pPr marL="342900" indent="-342900">
              <a:buAutoNum type="arabicPeriod"/>
            </a:pPr>
            <a:r>
              <a:rPr lang="es-ES" sz="2000" b="1" dirty="0" smtClean="0"/>
              <a:t>Usas formas de agrupación corporativa o colegial</a:t>
            </a:r>
          </a:p>
          <a:p>
            <a:pPr marL="342900" indent="-342900">
              <a:buAutoNum type="arabicPeriod"/>
            </a:pPr>
            <a:endParaRPr lang="es-ES" sz="2000" b="1" dirty="0"/>
          </a:p>
          <a:p>
            <a:pPr marL="342900" indent="-342900">
              <a:buAutoNum type="arabicPeriod"/>
            </a:pPr>
            <a:r>
              <a:rPr lang="es-ES" sz="2000" b="1" dirty="0" smtClean="0"/>
              <a:t>Aplicar ordenamiento por rangos</a:t>
            </a:r>
          </a:p>
          <a:p>
            <a:pPr marL="342900" indent="-342900">
              <a:buAutoNum type="arabicPeriod"/>
            </a:pPr>
            <a:endParaRPr lang="es-ES" dirty="0"/>
          </a:p>
          <a:p>
            <a:pPr marL="342900" indent="-342900">
              <a:buAutoNum type="arabicPeriod"/>
            </a:pPr>
            <a:endParaRPr lang="es-ES" dirty="0"/>
          </a:p>
        </p:txBody>
      </p:sp>
    </p:spTree>
    <p:extLst>
      <p:ext uri="{BB962C8B-B14F-4D97-AF65-F5344CB8AC3E}">
        <p14:creationId xmlns:p14="http://schemas.microsoft.com/office/powerpoint/2010/main" val="2340510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up)">
                                      <p:cBhvr>
                                        <p:cTn id="10" dur="500"/>
                                        <p:tgtEl>
                                          <p:spTgt spid="2">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ipe(up)">
                                      <p:cBhvr>
                                        <p:cTn id="13" dur="500"/>
                                        <p:tgtEl>
                                          <p:spTgt spid="2">
                                            <p:txEl>
                                              <p:pRg st="4" end="4"/>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wipe(up)">
                                      <p:cBhvr>
                                        <p:cTn id="16" dur="500"/>
                                        <p:tgtEl>
                                          <p:spTgt spid="2">
                                            <p:txEl>
                                              <p:pRg st="6" end="6"/>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wipe(up)">
                                      <p:cBhvr>
                                        <p:cTn id="19" dur="500"/>
                                        <p:tgtEl>
                                          <p:spTgt spid="2">
                                            <p:txEl>
                                              <p:pRg st="8" end="8"/>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wipe(up)">
                                      <p:cBhvr>
                                        <p:cTn id="22" dur="500"/>
                                        <p:tgtEl>
                                          <p:spTgt spid="2">
                                            <p:txEl>
                                              <p:pRg st="10" end="10"/>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Effect transition="in" filter="wipe(up)">
                                      <p:cBhvr>
                                        <p:cTn id="25"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59632" y="1484784"/>
            <a:ext cx="6480720" cy="1754326"/>
          </a:xfrm>
          <a:prstGeom prst="rect">
            <a:avLst/>
          </a:prstGeom>
          <a:noFill/>
        </p:spPr>
        <p:txBody>
          <a:bodyPr wrap="square" rtlCol="0">
            <a:spAutoFit/>
          </a:bodyPr>
          <a:lstStyle/>
          <a:p>
            <a:r>
              <a:rPr lang="es-ES" sz="5400" b="1" dirty="0" smtClean="0">
                <a:effectLst>
                  <a:outerShdw blurRad="38100" dist="38100" dir="2700000" algn="tl">
                    <a:srgbClr val="000000">
                      <a:alpha val="43137"/>
                    </a:srgbClr>
                  </a:outerShdw>
                </a:effectLst>
              </a:rPr>
              <a:t>Banquetes, discursos y adhesiones</a:t>
            </a:r>
            <a:endParaRPr lang="es-E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59890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548680"/>
            <a:ext cx="3816424" cy="5016758"/>
          </a:xfrm>
          <a:prstGeom prst="rect">
            <a:avLst/>
          </a:prstGeom>
        </p:spPr>
        <p:txBody>
          <a:bodyPr wrap="square">
            <a:spAutoFit/>
          </a:bodyPr>
          <a:lstStyle/>
          <a:p>
            <a:r>
              <a:rPr lang="es-E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 discurso es en nuestra cultura un elemento esencial de </a:t>
            </a:r>
            <a:r>
              <a:rPr lang="es-E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la mesa ceremonial. Compartimos con nuestros amigos italianos una irrefrenable pasión por la palabra, sobre todo, a los postres de </a:t>
            </a:r>
            <a:r>
              <a:rPr lang="es-E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  banquete</a:t>
            </a:r>
            <a:endParaRPr lang="es-ES" sz="2800" b="1" dirty="0">
              <a:effectLst>
                <a:outerShdw blurRad="38100" dist="38100" dir="2700000" algn="tl">
                  <a:srgbClr val="000000">
                    <a:alpha val="43137"/>
                  </a:srgbClr>
                </a:outerShdw>
              </a:effectLst>
            </a:endParaRPr>
          </a:p>
        </p:txBody>
      </p:sp>
      <p:sp>
        <p:nvSpPr>
          <p:cNvPr id="3" name="Rectángulo 2"/>
          <p:cNvSpPr/>
          <p:nvPr/>
        </p:nvSpPr>
        <p:spPr>
          <a:xfrm>
            <a:off x="4283968" y="404664"/>
            <a:ext cx="4536504" cy="5604163"/>
          </a:xfrm>
          <a:prstGeom prst="rect">
            <a:avLst/>
          </a:prstGeom>
        </p:spPr>
        <p:txBody>
          <a:bodyPr wrap="square">
            <a:spAutoFit/>
          </a:bodyPr>
          <a:lstStyle/>
          <a:p>
            <a:pPr>
              <a:lnSpc>
                <a:spcPct val="107000"/>
              </a:lnSpc>
              <a:spcAft>
                <a:spcPts val="800"/>
              </a:spcAft>
            </a:pPr>
            <a:r>
              <a:rPr lang="es-ES" sz="2800" dirty="0">
                <a:latin typeface="Calibri" panose="020F0502020204030204" pitchFamily="34" charset="0"/>
                <a:ea typeface="Calibri" panose="020F0502020204030204" pitchFamily="34" charset="0"/>
                <a:cs typeface="Times New Roman" panose="02020603050405020304" pitchFamily="18" charset="0"/>
              </a:rPr>
              <a:t>Cuando sea inevitable que se tenga que hablar, debe precisarse con sentido de la economía procesal quien debe hacerlo y durante cuánto tiempo como máximo. Incluso, cuando ello sea posible, se aconseja limitar o repartir los contenidos, para que quienes tomen la palabra tengan oportunidad de decirse algo nuevo y original.</a:t>
            </a:r>
          </a:p>
        </p:txBody>
      </p:sp>
    </p:spTree>
    <p:extLst>
      <p:ext uri="{BB962C8B-B14F-4D97-AF65-F5344CB8AC3E}">
        <p14:creationId xmlns:p14="http://schemas.microsoft.com/office/powerpoint/2010/main" val="878506309"/>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7584" y="1484784"/>
            <a:ext cx="7344816" cy="3780522"/>
          </a:xfrm>
          <a:prstGeom prst="rect">
            <a:avLst/>
          </a:prstGeom>
        </p:spPr>
        <p:txBody>
          <a:bodyPr wrap="square">
            <a:spAutoFit/>
          </a:bodyPr>
          <a:lstStyle/>
          <a:p>
            <a:pPr algn="just">
              <a:lnSpc>
                <a:spcPct val="107000"/>
              </a:lnSpc>
              <a:spcAft>
                <a:spcPts val="800"/>
              </a:spcAft>
            </a:pPr>
            <a:r>
              <a:rPr lang="es-E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a:t>
            </a:r>
            <a:r>
              <a:rPr lang="es-E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 </a:t>
            </a:r>
            <a:r>
              <a:rPr lang="es-E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preciso desterrar del protocolo de gestión de un acontecimiento con banquete, es la lectura de adhesiones sin fin. Uno de los más extendidos usos fuertemente arraigados en nuestro país se repite en todos los actos de homenaje, reconocimiento, adhesión o semejantes, celebrados en torno a una personalidad</a:t>
            </a:r>
            <a:r>
              <a:rPr lang="es-ES" sz="2800" dirty="0">
                <a:latin typeface="Calibri" panose="020F0502020204030204" pitchFamily="34" charset="0"/>
                <a:ea typeface="Calibri" panose="020F0502020204030204" pitchFamily="34" charset="0"/>
                <a:cs typeface="Times New Roman" panose="02020603050405020304" pitchFamily="18" charset="0"/>
              </a:rPr>
              <a:t>.</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252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8" y="188640"/>
            <a:ext cx="3384376" cy="6019918"/>
          </a:xfrm>
          <a:prstGeom prst="rect">
            <a:avLst/>
          </a:prstGeom>
        </p:spPr>
        <p:txBody>
          <a:bodyPr wrap="square">
            <a:spAutoFit/>
          </a:bodyPr>
          <a:lstStyle/>
          <a:p>
            <a:pPr>
              <a:lnSpc>
                <a:spcPct val="107000"/>
              </a:lnSpc>
              <a:spcAft>
                <a:spcPts val="800"/>
              </a:spcAft>
            </a:pPr>
            <a:r>
              <a:rPr lang="es-E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Además de las loas, las placas, los presentes y los discursos, los organizadores se creen en la ineludible obligación de leer todos y cada uno de los telegramas, todas y cada una de las cartas, mensajes, comunicaciones, correos, faxes o cualquier otro modo de sumarse al acontecimiento sin estar presente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3707904" y="332656"/>
            <a:ext cx="5184576" cy="5339923"/>
          </a:xfrm>
          <a:prstGeom prst="rect">
            <a:avLst/>
          </a:prstGeom>
        </p:spPr>
        <p:txBody>
          <a:bodyPr wrap="square">
            <a:spAutoFit/>
          </a:bodyPr>
          <a:lstStyle/>
          <a:p>
            <a:pPr marL="457200" indent="-457200">
              <a:lnSpc>
                <a:spcPct val="107000"/>
              </a:lnSpc>
              <a:spcAft>
                <a:spcPts val="800"/>
              </a:spcAft>
              <a:buAutoNum type="alphaLcParenR"/>
            </a:pP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 </a:t>
            </a:r>
            <a:r>
              <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destaca la presencia de los ausentes en contra de la propia evidencia de los </a:t>
            </a: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presentes</a:t>
            </a:r>
            <a:endPar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 Se </a:t>
            </a:r>
            <a:r>
              <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pondera la adhesión de personas de mucha menos relevancia que otras que sí están presentes, a quienes nadie nombra. Lo que convierte esta práctica en una descortesía añadida</a:t>
            </a: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 Se </a:t>
            </a:r>
            <a:r>
              <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somete al conjunto de los asistentes al trance de tener que escuchar mensajes personales, dirigidos al homenajeado, que nada interesan como tales al resto de los presentes</a:t>
            </a: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  Prolonga </a:t>
            </a:r>
            <a:r>
              <a:rPr lang="es-E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aburrida e innecesariamente el acto.</a:t>
            </a:r>
          </a:p>
        </p:txBody>
      </p:sp>
    </p:spTree>
    <p:extLst>
      <p:ext uri="{BB962C8B-B14F-4D97-AF65-F5344CB8AC3E}">
        <p14:creationId xmlns:p14="http://schemas.microsoft.com/office/powerpoint/2010/main" val="954598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 y="260648"/>
            <a:ext cx="9144000" cy="6092190"/>
          </a:xfrm>
          <a:prstGeom prst="rect">
            <a:avLst/>
          </a:prstGeom>
        </p:spPr>
      </p:pic>
    </p:spTree>
    <p:extLst>
      <p:ext uri="{BB962C8B-B14F-4D97-AF65-F5344CB8AC3E}">
        <p14:creationId xmlns:p14="http://schemas.microsoft.com/office/powerpoint/2010/main" val="2833106894"/>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43608" y="1412776"/>
            <a:ext cx="6768752" cy="584775"/>
          </a:xfrm>
          <a:prstGeom prst="rect">
            <a:avLst/>
          </a:prstGeom>
          <a:noFill/>
        </p:spPr>
        <p:txBody>
          <a:bodyPr wrap="square" rtlCol="0">
            <a:spAutoFit/>
          </a:bodyPr>
          <a:lstStyle/>
          <a:p>
            <a:r>
              <a:rPr lang="es-ES" sz="3200" b="1" dirty="0" smtClean="0">
                <a:solidFill>
                  <a:srgbClr val="FF0000"/>
                </a:solidFill>
                <a:effectLst>
                  <a:outerShdw blurRad="38100" dist="38100" dir="2700000" algn="tl">
                    <a:srgbClr val="000000">
                      <a:alpha val="43137"/>
                    </a:srgbClr>
                  </a:outerShdw>
                </a:effectLst>
              </a:rPr>
              <a:t>Los problemas con los medios</a:t>
            </a:r>
            <a:endParaRPr lang="es-E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1125601"/>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r>
              <a:rPr lang="es-ES" sz="2400" u="sng"/>
              <a:t>Un acto tiene interés por sí mismo o no lo tiene, vayan al mismo o no los medios de comunicación</a:t>
            </a:r>
            <a:r>
              <a:rPr lang="es-ES" sz="3200" b="1" u="sng"/>
              <a:t/>
            </a:r>
            <a:br>
              <a:rPr lang="es-ES" sz="3200" b="1" u="sng"/>
            </a:br>
            <a:endParaRPr lang="es-ES" sz="3200" b="1" u="sng"/>
          </a:p>
        </p:txBody>
      </p:sp>
      <p:sp>
        <p:nvSpPr>
          <p:cNvPr id="66563" name="Rectangle 3"/>
          <p:cNvSpPr>
            <a:spLocks noGrp="1" noChangeArrowheads="1"/>
          </p:cNvSpPr>
          <p:nvPr>
            <p:ph idx="1"/>
          </p:nvPr>
        </p:nvSpPr>
        <p:spPr/>
        <p:txBody>
          <a:bodyPr>
            <a:normAutofit lnSpcReduction="10000"/>
          </a:bodyPr>
          <a:lstStyle/>
          <a:p>
            <a:pPr marL="609600" indent="-609600"/>
            <a:r>
              <a:rPr lang="es-ES" sz="2400" b="1" u="sng"/>
              <a:t>El papel  de los periodistas y de los medios no consiste  en convertirse en protagonistas del acto, Los periodistas deben respetar y acomodarse a las pautas de desarrollo protocolario del acto al que asisten</a:t>
            </a:r>
          </a:p>
          <a:p>
            <a:pPr marL="609600" indent="-609600"/>
            <a:r>
              <a:rPr lang="es-ES" sz="2400" b="1" u="sng"/>
              <a:t>Los periodistas y los medios tienen derecho a poder desarrollar cómodamente su trabajo y a la documentación y las facilidades adecuadas</a:t>
            </a:r>
          </a:p>
        </p:txBody>
      </p:sp>
    </p:spTree>
    <p:extLst>
      <p:ext uri="{BB962C8B-B14F-4D97-AF65-F5344CB8AC3E}">
        <p14:creationId xmlns:p14="http://schemas.microsoft.com/office/powerpoint/2010/main" val="701817690"/>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idx="1"/>
          </p:nvPr>
        </p:nvSpPr>
        <p:spPr>
          <a:xfrm>
            <a:off x="5508625" y="549274"/>
            <a:ext cx="3635375" cy="6308725"/>
          </a:xfrm>
        </p:spPr>
        <p:txBody>
          <a:bodyPr>
            <a:normAutofit/>
          </a:bodyPr>
          <a:lstStyle/>
          <a:p>
            <a:r>
              <a:rPr lang="es-ES" b="1" u="sng" dirty="0"/>
              <a:t>La relevancia objetiva de un acontecimiento no depende del número de periodistas que asistan, sino de su propio interés intrínseco y de su  influencia o relevancia para el conjunto de la sociedad</a:t>
            </a:r>
            <a:r>
              <a:rPr lang="es-ES" sz="2400" b="1" u="sng" dirty="0"/>
              <a:t>.</a:t>
            </a:r>
          </a:p>
          <a:p>
            <a:endParaRPr lang="es-ES" dirty="0"/>
          </a:p>
        </p:txBody>
      </p:sp>
      <p:pic>
        <p:nvPicPr>
          <p:cNvPr id="67587" name="Picture 3" descr="DSC_1498"/>
          <p:cNvPicPr>
            <a:picLocks noChangeAspect="1" noChangeArrowheads="1"/>
          </p:cNvPicPr>
          <p:nvPr/>
        </p:nvPicPr>
        <p:blipFill>
          <a:blip r:embed="rId3" cstate="print"/>
          <a:srcRect/>
          <a:stretch>
            <a:fillRect/>
          </a:stretch>
        </p:blipFill>
        <p:spPr bwMode="auto">
          <a:xfrm>
            <a:off x="107950" y="1557338"/>
            <a:ext cx="5543550" cy="3686175"/>
          </a:xfrm>
          <a:prstGeom prst="rect">
            <a:avLst/>
          </a:prstGeom>
          <a:noFill/>
        </p:spPr>
      </p:pic>
    </p:spTree>
    <p:extLst>
      <p:ext uri="{BB962C8B-B14F-4D97-AF65-F5344CB8AC3E}">
        <p14:creationId xmlns:p14="http://schemas.microsoft.com/office/powerpoint/2010/main" val="6138044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51275" y="609600"/>
            <a:ext cx="4960938" cy="762000"/>
          </a:xfrm>
        </p:spPr>
        <p:txBody>
          <a:bodyPr/>
          <a:lstStyle/>
          <a:p>
            <a:r>
              <a:rPr lang="es-ES_tradnl"/>
              <a:t>REGLAS </a:t>
            </a:r>
            <a:endParaRPr lang="es-ES"/>
          </a:p>
        </p:txBody>
      </p:sp>
      <p:sp>
        <p:nvSpPr>
          <p:cNvPr id="68611" name="Rectangle 3"/>
          <p:cNvSpPr>
            <a:spLocks noGrp="1" noChangeArrowheads="1"/>
          </p:cNvSpPr>
          <p:nvPr>
            <p:ph idx="1"/>
          </p:nvPr>
        </p:nvSpPr>
        <p:spPr>
          <a:xfrm>
            <a:off x="0" y="249840"/>
            <a:ext cx="3816350" cy="4497387"/>
          </a:xfrm>
        </p:spPr>
        <p:txBody>
          <a:bodyPr>
            <a:normAutofit fontScale="85000" lnSpcReduction="20000"/>
          </a:bodyPr>
          <a:lstStyle/>
          <a:p>
            <a:pPr>
              <a:lnSpc>
                <a:spcPct val="80000"/>
              </a:lnSpc>
            </a:pPr>
            <a:r>
              <a:rPr lang="es-ES" sz="2400" b="1" dirty="0"/>
              <a:t>Ni los cámaras ni los fotógrafos deben andar de manera descontrolada por en medio de un acontecimiento, </a:t>
            </a:r>
          </a:p>
          <a:p>
            <a:pPr>
              <a:lnSpc>
                <a:spcPct val="80000"/>
              </a:lnSpc>
            </a:pPr>
            <a:endParaRPr lang="es-ES" sz="2400" b="1" dirty="0"/>
          </a:p>
          <a:p>
            <a:pPr>
              <a:lnSpc>
                <a:spcPct val="80000"/>
              </a:lnSpc>
            </a:pPr>
            <a:r>
              <a:rPr lang="es-ES" sz="2400" b="1" dirty="0"/>
              <a:t>Para facilitar su trabajo deben ser ubicados en un lugar desde donde puedan instalar sus equipos de interés. desde una perspectiva panóptica </a:t>
            </a:r>
          </a:p>
          <a:p>
            <a:pPr>
              <a:lnSpc>
                <a:spcPct val="80000"/>
              </a:lnSpc>
            </a:pPr>
            <a:endParaRPr lang="es-ES" sz="2400" b="1" dirty="0"/>
          </a:p>
          <a:p>
            <a:pPr>
              <a:lnSpc>
                <a:spcPct val="80000"/>
              </a:lnSpc>
            </a:pPr>
            <a:r>
              <a:rPr lang="es-ES" sz="2400" b="1" dirty="0"/>
              <a:t>La propia organización debe dotarse de equipos  técnicos que le permitan facilitar señales de audio y vídeo</a:t>
            </a:r>
          </a:p>
          <a:p>
            <a:pPr>
              <a:lnSpc>
                <a:spcPct val="80000"/>
              </a:lnSpc>
              <a:buFont typeface="Wingdings" pitchFamily="2" charset="2"/>
              <a:buNone/>
            </a:pPr>
            <a:endParaRPr lang="es-ES" sz="1800" b="1" dirty="0"/>
          </a:p>
        </p:txBody>
      </p:sp>
      <p:pic>
        <p:nvPicPr>
          <p:cNvPr id="68612" name="Picture 4" descr="2004g"/>
          <p:cNvPicPr>
            <a:picLocks noChangeAspect="1" noChangeArrowheads="1"/>
          </p:cNvPicPr>
          <p:nvPr/>
        </p:nvPicPr>
        <p:blipFill>
          <a:blip r:embed="rId3"/>
          <a:srcRect/>
          <a:stretch>
            <a:fillRect/>
          </a:stretch>
        </p:blipFill>
        <p:spPr bwMode="auto">
          <a:xfrm>
            <a:off x="3851275" y="3357563"/>
            <a:ext cx="5091113" cy="3384550"/>
          </a:xfrm>
          <a:prstGeom prst="rect">
            <a:avLst/>
          </a:prstGeom>
          <a:noFill/>
        </p:spPr>
      </p:pic>
    </p:spTree>
    <p:extLst>
      <p:ext uri="{BB962C8B-B14F-4D97-AF65-F5344CB8AC3E}">
        <p14:creationId xmlns:p14="http://schemas.microsoft.com/office/powerpoint/2010/main" val="502954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idx="1"/>
          </p:nvPr>
        </p:nvSpPr>
        <p:spPr/>
        <p:txBody>
          <a:bodyPr>
            <a:normAutofit/>
          </a:bodyPr>
          <a:lstStyle/>
          <a:p>
            <a:r>
              <a:rPr lang="es-ES" sz="3200" b="1" dirty="0"/>
              <a:t>Salvo en muy determinadas circunstancias, no se permitirá la colocación en presidencias, estrados y similares de carteles indicativos o rótulos comerciales de las empresas de comunicación presentes en el acto</a:t>
            </a:r>
          </a:p>
        </p:txBody>
      </p:sp>
    </p:spTree>
    <p:extLst>
      <p:ext uri="{BB962C8B-B14F-4D97-AF65-F5344CB8AC3E}">
        <p14:creationId xmlns:p14="http://schemas.microsoft.com/office/powerpoint/2010/main" val="2016587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6521" y="-322759"/>
            <a:ext cx="7680960" cy="1371600"/>
          </a:xfrm>
        </p:spPr>
        <p:txBody>
          <a:bodyPr/>
          <a:lstStyle/>
          <a:p>
            <a:r>
              <a:rPr lang="es-ES_tradnl" dirty="0"/>
              <a:t>Así se organiza bien</a:t>
            </a:r>
            <a:endParaRPr lang="es-ES" dirty="0"/>
          </a:p>
        </p:txBody>
      </p:sp>
      <p:sp>
        <p:nvSpPr>
          <p:cNvPr id="70659" name="Rectangle 3"/>
          <p:cNvSpPr>
            <a:spLocks noGrp="1" noChangeArrowheads="1"/>
          </p:cNvSpPr>
          <p:nvPr>
            <p:ph idx="1"/>
          </p:nvPr>
        </p:nvSpPr>
        <p:spPr>
          <a:xfrm>
            <a:off x="0" y="701601"/>
            <a:ext cx="9087804" cy="3931920"/>
          </a:xfrm>
        </p:spPr>
        <p:txBody>
          <a:bodyPr>
            <a:noAutofit/>
          </a:bodyPr>
          <a:lstStyle/>
          <a:p>
            <a:pPr marL="609600" indent="-609600"/>
            <a:r>
              <a:rPr lang="es-ES" sz="2400" b="1" dirty="0"/>
              <a:t>Reunión previa de los responsables de protocolo y seguridad con el encargado de realización del evento por parte de todas las cadenas de televisión que van a estar presentes o con el realizador de la televisión pública que facilitará la señal oficial</a:t>
            </a:r>
            <a:r>
              <a:rPr lang="es-ES" sz="2400" b="1" dirty="0" smtClean="0"/>
              <a:t>.</a:t>
            </a:r>
            <a:endParaRPr lang="es-ES" sz="2400" b="1" dirty="0"/>
          </a:p>
          <a:p>
            <a:pPr marL="609600" indent="-609600"/>
            <a:r>
              <a:rPr lang="es-ES" sz="2400" b="1" dirty="0"/>
              <a:t>Levantamiento de un croquis de ubicación de las cámaras, tomas de sonido y de todos el aparataje, unidades técnicas y materia en general. Definición de los espacios dentro de los cuáles se moverán, en su caso,  las cámaras móviles</a:t>
            </a:r>
            <a:r>
              <a:rPr lang="es-ES" sz="2400" b="1" dirty="0" smtClean="0"/>
              <a:t>.</a:t>
            </a:r>
            <a:endParaRPr lang="es-ES" sz="2400" b="1" dirty="0"/>
          </a:p>
          <a:p>
            <a:pPr marL="609600" indent="-609600"/>
            <a:r>
              <a:rPr lang="es-ES" sz="2400" b="1" dirty="0"/>
              <a:t>Al mismo tiempo, con carácter general, y en colaboración con las autoridades gubernativas, autonómicas y locales, determinación de credenciales y número de las mismas, estableciendo las adecuadas exigencias identificativas.</a:t>
            </a:r>
          </a:p>
        </p:txBody>
      </p:sp>
    </p:spTree>
    <p:extLst>
      <p:ext uri="{BB962C8B-B14F-4D97-AF65-F5344CB8AC3E}">
        <p14:creationId xmlns:p14="http://schemas.microsoft.com/office/powerpoint/2010/main" val="2028046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42615" y="118922"/>
            <a:ext cx="4104456" cy="830997"/>
          </a:xfrm>
          <a:prstGeom prst="rect">
            <a:avLst/>
          </a:prstGeom>
          <a:noFill/>
        </p:spPr>
        <p:txBody>
          <a:bodyPr wrap="square" rtlCol="0">
            <a:spAutoFit/>
          </a:bodyPr>
          <a:lstStyle/>
          <a:p>
            <a:r>
              <a:rPr lang="es-ES" sz="2400" b="1" dirty="0" smtClean="0"/>
              <a:t>INTERÉS DEL ACTO PARA LA SOCIEDAD</a:t>
            </a:r>
            <a:endParaRPr lang="es-ES" sz="2400" b="1" dirty="0"/>
          </a:p>
        </p:txBody>
      </p:sp>
      <p:sp>
        <p:nvSpPr>
          <p:cNvPr id="3" name="2 Rectángulo"/>
          <p:cNvSpPr/>
          <p:nvPr/>
        </p:nvSpPr>
        <p:spPr>
          <a:xfrm>
            <a:off x="683568" y="2060848"/>
            <a:ext cx="2160240"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242615" y="1161325"/>
            <a:ext cx="4464496" cy="5632311"/>
          </a:xfrm>
          <a:prstGeom prst="rect">
            <a:avLst/>
          </a:prstGeom>
          <a:noFill/>
        </p:spPr>
        <p:txBody>
          <a:bodyPr wrap="square" rtlCol="0">
            <a:spAutoFit/>
          </a:bodyPr>
          <a:lstStyle/>
          <a:p>
            <a:r>
              <a:rPr lang="es-ES" b="1" dirty="0" smtClean="0">
                <a:solidFill>
                  <a:srgbClr val="FF0000"/>
                </a:solidFill>
                <a:effectLst>
                  <a:outerShdw blurRad="38100" dist="38100" dir="2700000" algn="tl">
                    <a:srgbClr val="000000">
                      <a:alpha val="43137"/>
                    </a:srgbClr>
                  </a:outerShdw>
                </a:effectLst>
              </a:rPr>
              <a:t>OBJETIVAMENTE</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POR  SU RELEVANCIA</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TRASCENDENCIA SOCIAL</a:t>
            </a:r>
          </a:p>
          <a:p>
            <a:endParaRPr lang="es-ES" b="1" dirty="0" smtClean="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CARÁCTER</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PERSONAJES QUE INTERVIENEN</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OPORTUNIDAD</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CONMEMORACIÓN</a:t>
            </a:r>
          </a:p>
          <a:p>
            <a:endParaRPr lang="es-ES" b="1" dirty="0">
              <a:solidFill>
                <a:srgbClr val="FF0000"/>
              </a:solidFill>
              <a:effectLst>
                <a:outerShdw blurRad="38100" dist="38100" dir="2700000" algn="tl">
                  <a:srgbClr val="000000">
                    <a:alpha val="43137"/>
                  </a:srgbClr>
                </a:outerShdw>
              </a:effectLst>
            </a:endParaRPr>
          </a:p>
          <a:p>
            <a:r>
              <a:rPr lang="es-ES" b="1" dirty="0" smtClean="0">
                <a:solidFill>
                  <a:srgbClr val="FF0000"/>
                </a:solidFill>
                <a:effectLst>
                  <a:outerShdw blurRad="38100" dist="38100" dir="2700000" algn="tl">
                    <a:srgbClr val="000000">
                      <a:alpha val="43137"/>
                    </a:srgbClr>
                  </a:outerShdw>
                </a:effectLst>
              </a:rPr>
              <a:t>CELEBRACIÓN</a:t>
            </a:r>
            <a:endParaRPr lang="es-ES" b="1" dirty="0">
              <a:solidFill>
                <a:srgbClr val="FF0000"/>
              </a:solidFill>
              <a:effectLst>
                <a:outerShdw blurRad="38100" dist="38100" dir="2700000" algn="tl">
                  <a:srgbClr val="000000">
                    <a:alpha val="43137"/>
                  </a:srgbClr>
                </a:outerShdw>
              </a:effectLst>
            </a:endParaRPr>
          </a:p>
        </p:txBody>
      </p:sp>
      <p:sp>
        <p:nvSpPr>
          <p:cNvPr id="5" name="4 CuadroTexto"/>
          <p:cNvSpPr txBox="1"/>
          <p:nvPr/>
        </p:nvSpPr>
        <p:spPr>
          <a:xfrm>
            <a:off x="4499992" y="549809"/>
            <a:ext cx="4104456" cy="400110"/>
          </a:xfrm>
          <a:prstGeom prst="rect">
            <a:avLst/>
          </a:prstGeom>
          <a:noFill/>
        </p:spPr>
        <p:txBody>
          <a:bodyPr wrap="square" rtlCol="0">
            <a:spAutoFit/>
          </a:bodyPr>
          <a:lstStyle/>
          <a:p>
            <a:r>
              <a:rPr lang="es-ES" sz="2000" b="1" dirty="0" smtClean="0"/>
              <a:t>INTERÉS PARA LOS MEDIOS</a:t>
            </a:r>
            <a:endParaRPr lang="es-ES" sz="2000" b="1" dirty="0"/>
          </a:p>
        </p:txBody>
      </p:sp>
      <p:sp>
        <p:nvSpPr>
          <p:cNvPr id="6" name="5 Flecha abajo"/>
          <p:cNvSpPr/>
          <p:nvPr/>
        </p:nvSpPr>
        <p:spPr>
          <a:xfrm>
            <a:off x="6156176" y="1772816"/>
            <a:ext cx="792088"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4499992" y="1484784"/>
            <a:ext cx="3528392" cy="4524315"/>
          </a:xfrm>
          <a:prstGeom prst="rect">
            <a:avLst/>
          </a:prstGeom>
          <a:noFill/>
        </p:spPr>
        <p:txBody>
          <a:bodyPr wrap="square" rtlCol="0">
            <a:spAutoFit/>
          </a:bodyPr>
          <a:lstStyle/>
          <a:p>
            <a:r>
              <a:rPr lang="es-ES" b="1" dirty="0" smtClean="0"/>
              <a:t>OPORTUNIDAD</a:t>
            </a:r>
          </a:p>
          <a:p>
            <a:endParaRPr lang="es-ES" b="1" dirty="0"/>
          </a:p>
          <a:p>
            <a:r>
              <a:rPr lang="es-ES" b="1" dirty="0" smtClean="0"/>
              <a:t>RAREZA</a:t>
            </a:r>
          </a:p>
          <a:p>
            <a:endParaRPr lang="es-ES" b="1" dirty="0"/>
          </a:p>
          <a:p>
            <a:r>
              <a:rPr lang="es-ES" b="1" dirty="0" smtClean="0"/>
              <a:t>COMPROMISO</a:t>
            </a:r>
          </a:p>
          <a:p>
            <a:endParaRPr lang="es-ES" b="1" dirty="0"/>
          </a:p>
          <a:p>
            <a:r>
              <a:rPr lang="es-ES" b="1" dirty="0" smtClean="0"/>
              <a:t>INTERÉS DE EMPRESA</a:t>
            </a:r>
          </a:p>
          <a:p>
            <a:endParaRPr lang="es-ES" b="1" dirty="0"/>
          </a:p>
          <a:p>
            <a:r>
              <a:rPr lang="es-ES" b="1" dirty="0" smtClean="0"/>
              <a:t>INFORMACIÓN GENERAL</a:t>
            </a:r>
          </a:p>
          <a:p>
            <a:endParaRPr lang="es-ES" b="1" dirty="0"/>
          </a:p>
          <a:p>
            <a:r>
              <a:rPr lang="es-ES" b="1" dirty="0" smtClean="0"/>
              <a:t>RUTINA</a:t>
            </a:r>
          </a:p>
          <a:p>
            <a:endParaRPr lang="es-ES" b="1" dirty="0"/>
          </a:p>
          <a:p>
            <a:r>
              <a:rPr lang="es-ES" b="1" dirty="0" smtClean="0"/>
              <a:t>SINGULARIDAD</a:t>
            </a:r>
          </a:p>
          <a:p>
            <a:endParaRPr lang="es-ES" b="1" dirty="0"/>
          </a:p>
          <a:p>
            <a:r>
              <a:rPr lang="es-ES" b="1" dirty="0" smtClean="0"/>
              <a:t>CÍCLICO</a:t>
            </a:r>
          </a:p>
          <a:p>
            <a:endParaRPr lang="es-ES" b="1" dirty="0"/>
          </a:p>
        </p:txBody>
      </p:sp>
    </p:spTree>
    <p:extLst>
      <p:ext uri="{BB962C8B-B14F-4D97-AF65-F5344CB8AC3E}">
        <p14:creationId xmlns:p14="http://schemas.microsoft.com/office/powerpoint/2010/main" val="366539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20688"/>
            <a:ext cx="2088232" cy="5078313"/>
          </a:xfrm>
          <a:prstGeom prst="rect">
            <a:avLst/>
          </a:prstGeom>
          <a:noFill/>
        </p:spPr>
        <p:txBody>
          <a:bodyPr wrap="square" rtlCol="0">
            <a:spAutoFit/>
          </a:bodyPr>
          <a:lstStyle/>
          <a:p>
            <a:r>
              <a:rPr lang="es-ES" dirty="0" smtClean="0"/>
              <a:t>En ocasiones, el periodista no valora el acto en sí, sino otros aspectos del mismo:</a:t>
            </a:r>
          </a:p>
          <a:p>
            <a:endParaRPr lang="es-ES" dirty="0"/>
          </a:p>
          <a:p>
            <a:endParaRPr lang="es-ES" dirty="0" smtClean="0"/>
          </a:p>
          <a:p>
            <a:r>
              <a:rPr lang="es-ES" dirty="0" smtClean="0"/>
              <a:t>Qué se dice</a:t>
            </a:r>
          </a:p>
          <a:p>
            <a:endParaRPr lang="es-ES" dirty="0"/>
          </a:p>
          <a:p>
            <a:r>
              <a:rPr lang="es-ES" dirty="0" smtClean="0"/>
              <a:t>Quién lo dice</a:t>
            </a:r>
          </a:p>
          <a:p>
            <a:endParaRPr lang="es-ES" dirty="0"/>
          </a:p>
          <a:p>
            <a:r>
              <a:rPr lang="es-ES" dirty="0" smtClean="0"/>
              <a:t>Cómo lo dice</a:t>
            </a:r>
          </a:p>
          <a:p>
            <a:endParaRPr lang="es-ES" dirty="0"/>
          </a:p>
          <a:p>
            <a:r>
              <a:rPr lang="es-ES" dirty="0" smtClean="0"/>
              <a:t>Por qué lo dice</a:t>
            </a:r>
          </a:p>
          <a:p>
            <a:endParaRPr lang="es-ES" dirty="0"/>
          </a:p>
          <a:p>
            <a:r>
              <a:rPr lang="es-ES" dirty="0" smtClean="0"/>
              <a:t>O SE DESTACAN MERAMENTE LAS ANÉCDOTAS</a:t>
            </a:r>
            <a:endParaRPr lang="es-ES" dirty="0"/>
          </a:p>
        </p:txBody>
      </p:sp>
      <p:pic>
        <p:nvPicPr>
          <p:cNvPr id="3" name="Picture 4" descr="18-Presidentes de jurado"/>
          <p:cNvPicPr>
            <a:picLocks noChangeAspect="1" noChangeArrowheads="1"/>
          </p:cNvPicPr>
          <p:nvPr/>
        </p:nvPicPr>
        <p:blipFill rotWithShape="1">
          <a:blip r:embed="rId2"/>
          <a:srcRect t="11592" b="9687"/>
          <a:stretch/>
        </p:blipFill>
        <p:spPr bwMode="auto">
          <a:xfrm>
            <a:off x="2339752" y="1268760"/>
            <a:ext cx="6497534" cy="4786090"/>
          </a:xfrm>
          <a:prstGeom prst="rect">
            <a:avLst/>
          </a:prstGeom>
          <a:noFill/>
        </p:spPr>
      </p:pic>
    </p:spTree>
    <p:extLst>
      <p:ext uri="{BB962C8B-B14F-4D97-AF65-F5344CB8AC3E}">
        <p14:creationId xmlns:p14="http://schemas.microsoft.com/office/powerpoint/2010/main" val="3659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619672" y="980728"/>
            <a:ext cx="5472608" cy="4832092"/>
          </a:xfrm>
          <a:prstGeom prst="rect">
            <a:avLst/>
          </a:prstGeom>
          <a:noFill/>
        </p:spPr>
        <p:txBody>
          <a:bodyPr wrap="square" rtlCol="0">
            <a:spAutoFit/>
          </a:bodyPr>
          <a:lstStyle/>
          <a:p>
            <a:r>
              <a:rPr lang="es-ES" sz="2800" b="1" dirty="0" smtClean="0">
                <a:solidFill>
                  <a:srgbClr val="FF0000"/>
                </a:solidFill>
                <a:effectLst>
                  <a:outerShdw blurRad="38100" dist="38100" dir="2700000" algn="tl">
                    <a:srgbClr val="000000">
                      <a:alpha val="43137"/>
                    </a:srgbClr>
                  </a:outerShdw>
                </a:effectLst>
              </a:rPr>
              <a:t>Con frecuencia la noticia es</a:t>
            </a:r>
          </a:p>
          <a:p>
            <a:endParaRPr lang="es-ES" sz="2800" b="1" dirty="0">
              <a:solidFill>
                <a:srgbClr val="FF0000"/>
              </a:solidFill>
              <a:effectLst>
                <a:outerShdw blurRad="38100" dist="38100" dir="2700000" algn="tl">
                  <a:srgbClr val="000000">
                    <a:alpha val="43137"/>
                  </a:srgbClr>
                </a:outerShdw>
              </a:effectLst>
            </a:endParaRPr>
          </a:p>
          <a:p>
            <a:r>
              <a:rPr lang="es-ES" sz="2800" b="1" dirty="0" smtClean="0">
                <a:solidFill>
                  <a:srgbClr val="FF0000"/>
                </a:solidFill>
                <a:effectLst>
                  <a:outerShdw blurRad="38100" dist="38100" dir="2700000" algn="tl">
                    <a:srgbClr val="000000">
                      <a:alpha val="43137"/>
                    </a:srgbClr>
                  </a:outerShdw>
                </a:effectLst>
              </a:rPr>
              <a:t>Que se cae el Rey</a:t>
            </a:r>
          </a:p>
          <a:p>
            <a:endParaRPr lang="es-ES" sz="2800" b="1" dirty="0">
              <a:solidFill>
                <a:srgbClr val="FF0000"/>
              </a:solidFill>
              <a:effectLst>
                <a:outerShdw blurRad="38100" dist="38100" dir="2700000" algn="tl">
                  <a:srgbClr val="000000">
                    <a:alpha val="43137"/>
                  </a:srgbClr>
                </a:outerShdw>
              </a:effectLst>
            </a:endParaRPr>
          </a:p>
          <a:p>
            <a:r>
              <a:rPr lang="es-ES" sz="2800" b="1" dirty="0" smtClean="0">
                <a:solidFill>
                  <a:srgbClr val="FF0000"/>
                </a:solidFill>
                <a:effectLst>
                  <a:outerShdw blurRad="38100" dist="38100" dir="2700000" algn="tl">
                    <a:srgbClr val="000000">
                      <a:alpha val="43137"/>
                    </a:srgbClr>
                  </a:outerShdw>
                </a:effectLst>
              </a:rPr>
              <a:t>Que el Rey manda callar a la Reina</a:t>
            </a:r>
          </a:p>
          <a:p>
            <a:endParaRPr lang="es-ES" sz="2800" b="1" dirty="0">
              <a:solidFill>
                <a:srgbClr val="FF0000"/>
              </a:solidFill>
              <a:effectLst>
                <a:outerShdw blurRad="38100" dist="38100" dir="2700000" algn="tl">
                  <a:srgbClr val="000000">
                    <a:alpha val="43137"/>
                  </a:srgbClr>
                </a:outerShdw>
              </a:effectLst>
            </a:endParaRPr>
          </a:p>
          <a:p>
            <a:r>
              <a:rPr lang="es-ES" sz="2800" b="1" dirty="0" smtClean="0">
                <a:solidFill>
                  <a:srgbClr val="FF0000"/>
                </a:solidFill>
                <a:effectLst>
                  <a:outerShdw blurRad="38100" dist="38100" dir="2700000" algn="tl">
                    <a:srgbClr val="000000">
                      <a:alpha val="43137"/>
                    </a:srgbClr>
                  </a:outerShdw>
                </a:effectLst>
              </a:rPr>
              <a:t>Que ignoran a </a:t>
            </a:r>
            <a:r>
              <a:rPr lang="es-ES" sz="2800" b="1" dirty="0" err="1" smtClean="0">
                <a:solidFill>
                  <a:srgbClr val="FF0000"/>
                </a:solidFill>
                <a:effectLst>
                  <a:outerShdw blurRad="38100" dist="38100" dir="2700000" algn="tl">
                    <a:srgbClr val="000000">
                      <a:alpha val="43137"/>
                    </a:srgbClr>
                  </a:outerShdw>
                </a:effectLst>
              </a:rPr>
              <a:t>Letizia</a:t>
            </a:r>
            <a:endParaRPr lang="es-ES" sz="2800" b="1" dirty="0" smtClean="0">
              <a:solidFill>
                <a:srgbClr val="FF0000"/>
              </a:solidFill>
              <a:effectLst>
                <a:outerShdw blurRad="38100" dist="38100" dir="2700000" algn="tl">
                  <a:srgbClr val="000000">
                    <a:alpha val="43137"/>
                  </a:srgbClr>
                </a:outerShdw>
              </a:effectLst>
            </a:endParaRPr>
          </a:p>
          <a:p>
            <a:endParaRPr lang="es-ES" sz="2800" b="1" dirty="0">
              <a:solidFill>
                <a:srgbClr val="FF0000"/>
              </a:solidFill>
              <a:effectLst>
                <a:outerShdw blurRad="38100" dist="38100" dir="2700000" algn="tl">
                  <a:srgbClr val="000000">
                    <a:alpha val="43137"/>
                  </a:srgbClr>
                </a:outerShdw>
              </a:effectLst>
            </a:endParaRPr>
          </a:p>
          <a:p>
            <a:r>
              <a:rPr lang="es-ES" sz="2800" b="1" dirty="0" smtClean="0">
                <a:solidFill>
                  <a:srgbClr val="FF0000"/>
                </a:solidFill>
                <a:effectLst>
                  <a:outerShdw blurRad="38100" dist="38100" dir="2700000" algn="tl">
                    <a:srgbClr val="000000">
                      <a:alpha val="43137"/>
                    </a:srgbClr>
                  </a:outerShdw>
                </a:effectLst>
              </a:rPr>
              <a:t>Que a </a:t>
            </a:r>
            <a:r>
              <a:rPr lang="es-ES" sz="2800" b="1" dirty="0" err="1" smtClean="0">
                <a:solidFill>
                  <a:srgbClr val="FF0000"/>
                </a:solidFill>
                <a:effectLst>
                  <a:outerShdw blurRad="38100" dist="38100" dir="2700000" algn="tl">
                    <a:srgbClr val="000000">
                      <a:alpha val="43137"/>
                    </a:srgbClr>
                  </a:outerShdw>
                </a:effectLst>
              </a:rPr>
              <a:t>Letizia</a:t>
            </a:r>
            <a:r>
              <a:rPr lang="es-ES" sz="2800" b="1" dirty="0" smtClean="0">
                <a:solidFill>
                  <a:srgbClr val="FF0000"/>
                </a:solidFill>
                <a:effectLst>
                  <a:outerShdw blurRad="38100" dist="38100" dir="2700000" algn="tl">
                    <a:srgbClr val="000000">
                      <a:alpha val="43137"/>
                    </a:srgbClr>
                  </a:outerShdw>
                </a:effectLst>
              </a:rPr>
              <a:t> se le ven las bragas</a:t>
            </a:r>
          </a:p>
          <a:p>
            <a:endParaRPr lang="es-ES" sz="2800" b="1" dirty="0">
              <a:solidFill>
                <a:srgbClr val="FF0000"/>
              </a:solidFill>
              <a:effectLst>
                <a:outerShdw blurRad="38100" dist="38100" dir="2700000" algn="tl">
                  <a:srgbClr val="000000">
                    <a:alpha val="43137"/>
                  </a:srgbClr>
                </a:outerShdw>
              </a:effectLst>
            </a:endParaRPr>
          </a:p>
          <a:p>
            <a:r>
              <a:rPr lang="es-ES" sz="2800" b="1" dirty="0" smtClean="0">
                <a:solidFill>
                  <a:srgbClr val="FF0000"/>
                </a:solidFill>
                <a:effectLst>
                  <a:outerShdw blurRad="38100" dist="38100" dir="2700000" algn="tl">
                    <a:srgbClr val="000000">
                      <a:alpha val="43137"/>
                    </a:srgbClr>
                  </a:outerShdw>
                </a:effectLst>
              </a:rPr>
              <a:t>Que el Rey </a:t>
            </a:r>
            <a:r>
              <a:rPr lang="es-ES" sz="2800" b="1" dirty="0" err="1" smtClean="0">
                <a:solidFill>
                  <a:srgbClr val="FF0000"/>
                </a:solidFill>
                <a:effectLst>
                  <a:outerShdw blurRad="38100" dist="38100" dir="2700000" algn="tl">
                    <a:srgbClr val="000000">
                      <a:alpha val="43137"/>
                    </a:srgbClr>
                  </a:outerShdw>
                </a:effectLst>
              </a:rPr>
              <a:t>desaira</a:t>
            </a:r>
            <a:r>
              <a:rPr lang="es-ES" sz="2800" b="1" dirty="0" smtClean="0">
                <a:solidFill>
                  <a:srgbClr val="FF0000"/>
                </a:solidFill>
                <a:effectLst>
                  <a:outerShdw blurRad="38100" dist="38100" dir="2700000" algn="tl">
                    <a:srgbClr val="000000">
                      <a:alpha val="43137"/>
                    </a:srgbClr>
                  </a:outerShdw>
                </a:effectLst>
              </a:rPr>
              <a:t> a la Reina</a:t>
            </a:r>
            <a:endParaRPr lang="es-E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503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1797" y="0"/>
            <a:ext cx="8363940" cy="6678751"/>
          </a:xfrm>
          <a:prstGeom prst="rect">
            <a:avLst/>
          </a:prstGeom>
          <a:noFill/>
        </p:spPr>
        <p:txBody>
          <a:bodyPr wrap="square" rtlCol="0">
            <a:spAutoFit/>
          </a:bodyPr>
          <a:lstStyle/>
          <a:p>
            <a:endParaRPr lang="es-ES" sz="2000" dirty="0">
              <a:solidFill>
                <a:srgbClr val="FFFF00"/>
              </a:solidFill>
            </a:endParaRPr>
          </a:p>
          <a:p>
            <a:r>
              <a:rPr lang="es-ES" sz="2000" b="1" dirty="0" smtClean="0">
                <a:solidFill>
                  <a:srgbClr val="FF0000"/>
                </a:solidFill>
              </a:rPr>
              <a:t>Pa</a:t>
            </a:r>
            <a:r>
              <a:rPr lang="es-ES" b="1" dirty="0" smtClean="0">
                <a:solidFill>
                  <a:srgbClr val="FF0000"/>
                </a:solidFill>
              </a:rPr>
              <a:t>ra los periodistas con frecuencia la noticia es</a:t>
            </a:r>
          </a:p>
          <a:p>
            <a:endParaRPr lang="es-ES" b="1" dirty="0">
              <a:solidFill>
                <a:srgbClr val="FF0000"/>
              </a:solidFill>
            </a:endParaRPr>
          </a:p>
          <a:p>
            <a:r>
              <a:rPr lang="es-ES" b="1" dirty="0" smtClean="0">
                <a:solidFill>
                  <a:srgbClr val="FF0000"/>
                </a:solidFill>
              </a:rPr>
              <a:t>Lo insólito</a:t>
            </a:r>
          </a:p>
          <a:p>
            <a:endParaRPr lang="es-ES" b="1" dirty="0" smtClean="0">
              <a:solidFill>
                <a:srgbClr val="FF0000"/>
              </a:solidFill>
            </a:endParaRPr>
          </a:p>
          <a:p>
            <a:r>
              <a:rPr lang="es-ES" b="1" dirty="0" smtClean="0">
                <a:solidFill>
                  <a:srgbClr val="FF0000"/>
                </a:solidFill>
              </a:rPr>
              <a:t>Lo ridículo</a:t>
            </a:r>
          </a:p>
          <a:p>
            <a:endParaRPr lang="es-ES" b="1" dirty="0">
              <a:solidFill>
                <a:srgbClr val="FF0000"/>
              </a:solidFill>
            </a:endParaRPr>
          </a:p>
          <a:p>
            <a:r>
              <a:rPr lang="es-ES" b="1" dirty="0" smtClean="0">
                <a:solidFill>
                  <a:srgbClr val="FF0000"/>
                </a:solidFill>
              </a:rPr>
              <a:t>Lo inesperado</a:t>
            </a:r>
          </a:p>
          <a:p>
            <a:endParaRPr lang="es-ES" b="1" dirty="0">
              <a:solidFill>
                <a:srgbClr val="FF0000"/>
              </a:solidFill>
            </a:endParaRPr>
          </a:p>
          <a:p>
            <a:r>
              <a:rPr lang="es-ES" b="1" dirty="0" smtClean="0">
                <a:solidFill>
                  <a:srgbClr val="FF0000"/>
                </a:solidFill>
              </a:rPr>
              <a:t>Lo anecdótico</a:t>
            </a:r>
          </a:p>
          <a:p>
            <a:endParaRPr lang="es-ES" b="1" dirty="0">
              <a:solidFill>
                <a:srgbClr val="FF0000"/>
              </a:solidFill>
            </a:endParaRPr>
          </a:p>
          <a:p>
            <a:r>
              <a:rPr lang="es-ES" b="1" dirty="0" smtClean="0">
                <a:solidFill>
                  <a:srgbClr val="FF0000"/>
                </a:solidFill>
              </a:rPr>
              <a:t>Lo casual</a:t>
            </a:r>
          </a:p>
          <a:p>
            <a:endParaRPr lang="es-ES" b="1" dirty="0">
              <a:solidFill>
                <a:srgbClr val="FF0000"/>
              </a:solidFill>
            </a:endParaRPr>
          </a:p>
          <a:p>
            <a:r>
              <a:rPr lang="es-ES" b="1" dirty="0" smtClean="0">
                <a:solidFill>
                  <a:srgbClr val="FF0000"/>
                </a:solidFill>
              </a:rPr>
              <a:t>Lo imprevisto</a:t>
            </a:r>
          </a:p>
          <a:p>
            <a:endParaRPr lang="es-ES" b="1" dirty="0">
              <a:solidFill>
                <a:srgbClr val="FF0000"/>
              </a:solidFill>
            </a:endParaRPr>
          </a:p>
          <a:p>
            <a:r>
              <a:rPr lang="es-ES" b="1" dirty="0" smtClean="0">
                <a:solidFill>
                  <a:srgbClr val="FF0000"/>
                </a:solidFill>
              </a:rPr>
              <a:t>Lo cursi y rebuscado</a:t>
            </a:r>
          </a:p>
          <a:p>
            <a:endParaRPr lang="es-ES" b="1" dirty="0">
              <a:solidFill>
                <a:srgbClr val="FF0000"/>
              </a:solidFill>
            </a:endParaRPr>
          </a:p>
          <a:p>
            <a:r>
              <a:rPr lang="es-ES" b="1" dirty="0" smtClean="0">
                <a:solidFill>
                  <a:srgbClr val="FF0000"/>
                </a:solidFill>
              </a:rPr>
              <a:t>El desastre más que el acierto</a:t>
            </a:r>
            <a:endParaRPr lang="es-ES" b="1" dirty="0">
              <a:solidFill>
                <a:srgbClr val="FF0000"/>
              </a:solidFill>
            </a:endParaRPr>
          </a:p>
        </p:txBody>
      </p:sp>
    </p:spTree>
    <p:extLst>
      <p:ext uri="{BB962C8B-B14F-4D97-AF65-F5344CB8AC3E}">
        <p14:creationId xmlns:p14="http://schemas.microsoft.com/office/powerpoint/2010/main" val="1643925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07" y="1124744"/>
            <a:ext cx="8332195" cy="4680520"/>
          </a:xfrm>
          <a:prstGeom prst="rect">
            <a:avLst/>
          </a:prstGeom>
        </p:spPr>
      </p:pic>
    </p:spTree>
    <p:extLst>
      <p:ext uri="{BB962C8B-B14F-4D97-AF65-F5344CB8AC3E}">
        <p14:creationId xmlns:p14="http://schemas.microsoft.com/office/powerpoint/2010/main" val="2346658744"/>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35596" y="836712"/>
            <a:ext cx="7272808" cy="369332"/>
          </a:xfrm>
          <a:prstGeom prst="rect">
            <a:avLst/>
          </a:prstGeom>
          <a:noFill/>
        </p:spPr>
        <p:txBody>
          <a:bodyPr wrap="square" rtlCol="0">
            <a:spAutoFit/>
          </a:bodyPr>
          <a:lstStyle/>
          <a:p>
            <a:r>
              <a:rPr lang="es-ES" b="1" dirty="0" smtClean="0"/>
              <a:t>ELEMENTOS DE VALORACIÓN GLOBAL DEL ACTO</a:t>
            </a:r>
            <a:endParaRPr lang="es-ES" b="1" dirty="0"/>
          </a:p>
        </p:txBody>
      </p:sp>
      <p:sp>
        <p:nvSpPr>
          <p:cNvPr id="3" name="2 Rectángulo"/>
          <p:cNvSpPr/>
          <p:nvPr/>
        </p:nvSpPr>
        <p:spPr>
          <a:xfrm>
            <a:off x="213342" y="2074199"/>
            <a:ext cx="2664296" cy="2736304"/>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353684" y="4968170"/>
            <a:ext cx="2304256" cy="1323439"/>
          </a:xfrm>
          <a:prstGeom prst="rect">
            <a:avLst/>
          </a:prstGeom>
          <a:noFill/>
        </p:spPr>
        <p:txBody>
          <a:bodyPr wrap="square" rtlCol="0">
            <a:spAutoFit/>
          </a:bodyPr>
          <a:lstStyle/>
          <a:p>
            <a:r>
              <a:rPr lang="es-ES" sz="2000" b="1" dirty="0" smtClean="0"/>
              <a:t>Carácter simbólico, conmemorativo o de importancia para la sociedad</a:t>
            </a:r>
            <a:endParaRPr lang="es-ES" sz="2000" b="1" dirty="0"/>
          </a:p>
        </p:txBody>
      </p:sp>
      <p:sp>
        <p:nvSpPr>
          <p:cNvPr id="5" name="4 Rectángulo"/>
          <p:cNvSpPr/>
          <p:nvPr/>
        </p:nvSpPr>
        <p:spPr>
          <a:xfrm>
            <a:off x="2889323" y="2632131"/>
            <a:ext cx="1224136" cy="174163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2748871" y="4810503"/>
            <a:ext cx="1800200" cy="1631216"/>
          </a:xfrm>
          <a:prstGeom prst="rect">
            <a:avLst/>
          </a:prstGeom>
          <a:noFill/>
        </p:spPr>
        <p:txBody>
          <a:bodyPr wrap="square" rtlCol="0">
            <a:spAutoFit/>
          </a:bodyPr>
          <a:lstStyle/>
          <a:p>
            <a:r>
              <a:rPr lang="es-ES" sz="2000" b="1" dirty="0" smtClean="0"/>
              <a:t>Relevancia social </a:t>
            </a:r>
          </a:p>
          <a:p>
            <a:r>
              <a:rPr lang="es-ES" sz="2000" b="1" dirty="0" smtClean="0"/>
              <a:t>(en el sentido de las revistas del corazón</a:t>
            </a:r>
            <a:r>
              <a:rPr lang="es-ES" sz="1400" b="1" dirty="0" smtClean="0"/>
              <a:t>)</a:t>
            </a:r>
            <a:endParaRPr lang="es-ES" sz="1400" b="1" dirty="0"/>
          </a:p>
        </p:txBody>
      </p:sp>
      <p:sp>
        <p:nvSpPr>
          <p:cNvPr id="7" name="6 Rectángulo"/>
          <p:cNvSpPr/>
          <p:nvPr/>
        </p:nvSpPr>
        <p:spPr>
          <a:xfrm>
            <a:off x="4235330" y="2386823"/>
            <a:ext cx="2376264" cy="2232248"/>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4692811" y="4860447"/>
            <a:ext cx="1843049" cy="1938992"/>
          </a:xfrm>
          <a:prstGeom prst="rect">
            <a:avLst/>
          </a:prstGeom>
          <a:noFill/>
        </p:spPr>
        <p:txBody>
          <a:bodyPr wrap="square" rtlCol="0">
            <a:spAutoFit/>
          </a:bodyPr>
          <a:lstStyle/>
          <a:p>
            <a:r>
              <a:rPr lang="es-ES" sz="2000" b="1" dirty="0" smtClean="0"/>
              <a:t>En función de los asistentes en general. Pueden decir algo interesante</a:t>
            </a:r>
            <a:endParaRPr lang="es-ES" sz="2000" b="1" dirty="0"/>
          </a:p>
        </p:txBody>
      </p:sp>
      <p:sp>
        <p:nvSpPr>
          <p:cNvPr id="9" name="8 Rectángulo"/>
          <p:cNvSpPr/>
          <p:nvPr/>
        </p:nvSpPr>
        <p:spPr>
          <a:xfrm>
            <a:off x="6876256" y="1945511"/>
            <a:ext cx="1800200" cy="2650855"/>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7084600" y="4858779"/>
            <a:ext cx="1713613" cy="1323439"/>
          </a:xfrm>
          <a:prstGeom prst="rect">
            <a:avLst/>
          </a:prstGeom>
          <a:noFill/>
        </p:spPr>
        <p:txBody>
          <a:bodyPr wrap="square" rtlCol="0">
            <a:spAutoFit/>
          </a:bodyPr>
          <a:lstStyle/>
          <a:p>
            <a:r>
              <a:rPr lang="es-ES" sz="2000" b="1" dirty="0" smtClean="0"/>
              <a:t>Presencia de personajes de interés para los periodistas</a:t>
            </a:r>
            <a:endParaRPr lang="es-ES" sz="2000" b="1" dirty="0"/>
          </a:p>
        </p:txBody>
      </p:sp>
    </p:spTree>
    <p:extLst>
      <p:ext uri="{BB962C8B-B14F-4D97-AF65-F5344CB8AC3E}">
        <p14:creationId xmlns:p14="http://schemas.microsoft.com/office/powerpoint/2010/main" val="127652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p:txBody>
          <a:bodyPr/>
          <a:lstStyle/>
          <a:p>
            <a:pPr>
              <a:buFont typeface="Wingdings" pitchFamily="2" charset="2"/>
              <a:buNone/>
            </a:pPr>
            <a:r>
              <a:rPr lang="es-ES"/>
              <a:t>	</a:t>
            </a:r>
            <a:r>
              <a:rPr lang="es-ES" sz="4400" i="1">
                <a:effectLst>
                  <a:outerShdw blurRad="38100" dist="38100" dir="2700000" algn="tl">
                    <a:srgbClr val="FFFFFF"/>
                  </a:outerShdw>
                </a:effectLst>
              </a:rPr>
              <a:t>“Dí lo que tengas que decir. Sé breve y cuando termines, cállate</a:t>
            </a:r>
            <a:r>
              <a:rPr lang="es-ES" sz="4400"/>
              <a:t>”</a:t>
            </a:r>
          </a:p>
        </p:txBody>
      </p:sp>
    </p:spTree>
    <p:extLst>
      <p:ext uri="{BB962C8B-B14F-4D97-AF65-F5344CB8AC3E}">
        <p14:creationId xmlns:p14="http://schemas.microsoft.com/office/powerpoint/2010/main" val="2257629701"/>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268413"/>
            <a:ext cx="8229600" cy="5400675"/>
          </a:xfrm>
          <a:prstGeom prst="rect">
            <a:avLst/>
          </a:prstGeom>
        </p:spPr>
        <p:txBody>
          <a:bodyPr>
            <a:normAutofit lnSpcReduction="100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9pPr>
          </a:lstStyle>
          <a:p>
            <a:pPr fontAlgn="auto">
              <a:lnSpc>
                <a:spcPct val="80000"/>
              </a:lnSpc>
            </a:pPr>
            <a:r>
              <a:rPr lang="es-ES" sz="2800" smtClean="0"/>
              <a:t>El exceso de </a:t>
            </a:r>
            <a:r>
              <a:rPr lang="es-ES" sz="2800" i="1" smtClean="0"/>
              <a:t>reglamentismo</a:t>
            </a:r>
            <a:r>
              <a:rPr lang="es-ES" sz="2800" smtClean="0"/>
              <a:t> es inadecuado, entendido como tal la obsesión porque todo esté escrito, aunque no sea aplicable</a:t>
            </a:r>
          </a:p>
          <a:p>
            <a:pPr fontAlgn="auto">
              <a:lnSpc>
                <a:spcPct val="80000"/>
              </a:lnSpc>
              <a:buFont typeface="Wingdings" pitchFamily="2" charset="2"/>
              <a:buNone/>
            </a:pPr>
            <a:endParaRPr lang="es-ES" sz="2800" smtClean="0"/>
          </a:p>
          <a:p>
            <a:pPr fontAlgn="auto">
              <a:lnSpc>
                <a:spcPct val="80000"/>
              </a:lnSpc>
            </a:pPr>
            <a:r>
              <a:rPr lang="es-ES" sz="2800" smtClean="0"/>
              <a:t>Igual de de malo es el </a:t>
            </a:r>
            <a:r>
              <a:rPr lang="es-ES" sz="2800" i="1" smtClean="0"/>
              <a:t>abandono aleatorio</a:t>
            </a:r>
            <a:r>
              <a:rPr lang="es-ES" sz="2800" smtClean="0"/>
              <a:t>, para ir resolviendo los problemas sobre la marcha, con el criterio que a cada uno se le active en cada caso,</a:t>
            </a:r>
          </a:p>
          <a:p>
            <a:pPr fontAlgn="auto">
              <a:lnSpc>
                <a:spcPct val="80000"/>
              </a:lnSpc>
            </a:pPr>
            <a:endParaRPr lang="es-ES" sz="2800" smtClean="0"/>
          </a:p>
          <a:p>
            <a:pPr fontAlgn="auto">
              <a:lnSpc>
                <a:spcPct val="80000"/>
              </a:lnSpc>
            </a:pPr>
            <a:r>
              <a:rPr lang="es-ES" sz="2800" smtClean="0"/>
              <a:t>¿Cómo regulamos protocolariamente a la sociedad civil?</a:t>
            </a:r>
          </a:p>
          <a:p>
            <a:pPr fontAlgn="auto">
              <a:lnSpc>
                <a:spcPct val="80000"/>
              </a:lnSpc>
            </a:pPr>
            <a:endParaRPr lang="es-ES" sz="2800" smtClean="0"/>
          </a:p>
          <a:p>
            <a:pPr fontAlgn="auto">
              <a:lnSpc>
                <a:spcPct val="80000"/>
              </a:lnSpc>
            </a:pPr>
            <a:r>
              <a:rPr lang="es-ES" sz="2800" smtClean="0"/>
              <a:t> ¿Con qué plantilla o parámetros la ordenamos y en qué casos?</a:t>
            </a:r>
            <a:endParaRPr lang="es-ES" sz="2800" dirty="0"/>
          </a:p>
        </p:txBody>
      </p:sp>
      <p:sp>
        <p:nvSpPr>
          <p:cNvPr id="3" name="CuadroTexto 2"/>
          <p:cNvSpPr txBox="1"/>
          <p:nvPr/>
        </p:nvSpPr>
        <p:spPr>
          <a:xfrm>
            <a:off x="827584" y="548680"/>
            <a:ext cx="7056784" cy="461665"/>
          </a:xfrm>
          <a:prstGeom prst="rect">
            <a:avLst/>
          </a:prstGeom>
          <a:noFill/>
        </p:spPr>
        <p:txBody>
          <a:bodyPr wrap="square" rtlCol="0">
            <a:spAutoFit/>
          </a:bodyPr>
          <a:lstStyle/>
          <a:p>
            <a:r>
              <a:rPr lang="es-ES" sz="2400" b="1" dirty="0" smtClean="0">
                <a:solidFill>
                  <a:srgbClr val="FFFF00"/>
                </a:solidFill>
                <a:effectLst>
                  <a:outerShdw blurRad="38100" dist="38100" dir="2700000" algn="tl">
                    <a:srgbClr val="000000">
                      <a:alpha val="43137"/>
                    </a:srgbClr>
                  </a:outerShdw>
                </a:effectLst>
              </a:rPr>
              <a:t>IDEA INCIAL DE PARTIDA</a:t>
            </a:r>
            <a:endParaRPr lang="es-E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0312092"/>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5536" y="1052736"/>
            <a:ext cx="7992888" cy="4708981"/>
          </a:xfrm>
          <a:prstGeom prst="rect">
            <a:avLst/>
          </a:prstGeom>
        </p:spPr>
        <p:txBody>
          <a:bodyPr wrap="square">
            <a:spAutoFit/>
          </a:bodyPr>
          <a:lstStyle/>
          <a:p>
            <a:pPr marL="342900" lvl="0" indent="-342900" algn="just">
              <a:spcAft>
                <a:spcPts val="0"/>
              </a:spcAft>
              <a:buFont typeface="+mj-lt"/>
              <a:buAutoNum type="arabicPeriod"/>
            </a:pPr>
            <a:r>
              <a:rPr lang="es-ES" sz="2000" dirty="0">
                <a:latin typeface="Calibri" panose="020F0502020204030204" pitchFamily="34" charset="0"/>
                <a:ea typeface="Times New Roman" panose="02020603050405020304" pitchFamily="18" charset="0"/>
                <a:cs typeface="Arial" panose="020B0604020202020204" pitchFamily="34" charset="0"/>
              </a:rPr>
              <a:t>El responsable de protocolo debe ser un gran creador de actos, un profesional imaginativo capaz de innovar. </a:t>
            </a:r>
          </a:p>
          <a:p>
            <a:pPr marL="342900" lvl="0" indent="-342900" algn="just">
              <a:spcAft>
                <a:spcPts val="0"/>
              </a:spcAft>
              <a:buFont typeface="+mj-lt"/>
              <a:buAutoNum type="arabicPeriod"/>
            </a:pPr>
            <a:endParaRPr lang="es-ES" sz="2000" dirty="0">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mj-lt"/>
              <a:buAutoNum type="arabicPeriod"/>
            </a:pPr>
            <a:r>
              <a:rPr lang="es-ES" sz="2000" dirty="0">
                <a:latin typeface="Calibri" panose="020F0502020204030204" pitchFamily="34" charset="0"/>
                <a:ea typeface="Times New Roman" panose="02020603050405020304" pitchFamily="18" charset="0"/>
                <a:cs typeface="Arial" panose="020B0604020202020204" pitchFamily="34" charset="0"/>
              </a:rPr>
              <a:t>El protocolo debe ser </a:t>
            </a:r>
            <a:r>
              <a:rPr lang="es-ES" sz="2000" dirty="0" smtClean="0">
                <a:latin typeface="Calibri" panose="020F0502020204030204" pitchFamily="34" charset="0"/>
                <a:ea typeface="Times New Roman" panose="02020603050405020304" pitchFamily="18" charset="0"/>
                <a:cs typeface="Arial" panose="020B0604020202020204" pitchFamily="34" charset="0"/>
              </a:rPr>
              <a:t>sencillo. Se deben evitar las </a:t>
            </a:r>
            <a:r>
              <a:rPr lang="es-ES" sz="2000" dirty="0">
                <a:latin typeface="Calibri" panose="020F0502020204030204" pitchFamily="34" charset="0"/>
                <a:ea typeface="Times New Roman" panose="02020603050405020304" pitchFamily="18" charset="0"/>
                <a:cs typeface="Arial" panose="020B0604020202020204" pitchFamily="34" charset="0"/>
              </a:rPr>
              <a:t>aparatosidades o </a:t>
            </a:r>
            <a:r>
              <a:rPr lang="es-ES" sz="2000" dirty="0" smtClean="0">
                <a:latin typeface="Calibri" panose="020F0502020204030204" pitchFamily="34" charset="0"/>
                <a:ea typeface="Times New Roman" panose="02020603050405020304" pitchFamily="18" charset="0"/>
                <a:cs typeface="Arial" panose="020B0604020202020204" pitchFamily="34" charset="0"/>
              </a:rPr>
              <a:t>innecesarias</a:t>
            </a:r>
          </a:p>
          <a:p>
            <a:pPr marL="342900" lvl="0" indent="-342900" algn="just">
              <a:spcAft>
                <a:spcPts val="0"/>
              </a:spcAft>
              <a:buFont typeface="+mj-lt"/>
              <a:buAutoNum type="arabicPeriod"/>
            </a:pPr>
            <a:endParaRPr lang="es-ES"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s-ES" sz="2000" dirty="0">
                <a:latin typeface="Calibri" panose="020F0502020204030204" pitchFamily="34" charset="0"/>
                <a:ea typeface="Times New Roman" panose="02020603050405020304" pitchFamily="18" charset="0"/>
                <a:cs typeface="Arial" panose="020B0604020202020204" pitchFamily="34" charset="0"/>
              </a:rPr>
              <a:t>El protocolo ha de responder a la aplicación de las normas y técnicas que posibiliten la consecución de los fines de un evento.</a:t>
            </a:r>
          </a:p>
          <a:p>
            <a:pPr marL="342900" lvl="0" indent="-342900" algn="just">
              <a:spcAft>
                <a:spcPts val="0"/>
              </a:spcAft>
              <a:buFont typeface="+mj-lt"/>
              <a:buAutoNum type="arabicPeriod"/>
            </a:pPr>
            <a:endParaRPr lang="es-ES"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s-ES" sz="2000" dirty="0">
                <a:latin typeface="Calibri" panose="020F0502020204030204" pitchFamily="34" charset="0"/>
                <a:ea typeface="Times New Roman" panose="02020603050405020304" pitchFamily="18" charset="0"/>
                <a:cs typeface="Arial" panose="020B0604020202020204" pitchFamily="34" charset="0"/>
              </a:rPr>
              <a:t>Las nuevas tecnologías obligan a un ejercicio constante de actualización, de revisión de formatos y de introducción de nuevos lenguajes. </a:t>
            </a:r>
            <a:r>
              <a:rPr lang="es-ES" sz="2000" dirty="0" smtClean="0">
                <a:latin typeface="Calibri" panose="020F0502020204030204" pitchFamily="34" charset="0"/>
                <a:ea typeface="Times New Roman" panose="02020603050405020304" pitchFamily="18" charset="0"/>
                <a:cs typeface="Arial" panose="020B0604020202020204" pitchFamily="34" charset="0"/>
              </a:rPr>
              <a:t>Hay que contar con especialistas</a:t>
            </a:r>
          </a:p>
          <a:p>
            <a:pPr lvl="0" algn="just">
              <a:spcAft>
                <a:spcPts val="0"/>
              </a:spcAft>
            </a:pPr>
            <a:endParaRPr lang="es-ES" sz="2000" dirty="0">
              <a:latin typeface="Times New Roman" panose="02020603050405020304" pitchFamily="18" charset="0"/>
              <a:ea typeface="Times New Roman" panose="02020603050405020304" pitchFamily="18" charset="0"/>
            </a:endParaRPr>
          </a:p>
          <a:p>
            <a:pPr marL="457200" lvl="0" indent="-457200" algn="just">
              <a:spcAft>
                <a:spcPts val="0"/>
              </a:spcAft>
              <a:buAutoNum type="arabicPeriod" startAt="5"/>
            </a:pPr>
            <a:r>
              <a:rPr lang="es-ES" sz="2000" b="1" dirty="0">
                <a:latin typeface="Calibri" panose="020F0502020204030204" pitchFamily="34" charset="0"/>
                <a:ea typeface="Times New Roman" panose="02020603050405020304" pitchFamily="18" charset="0"/>
                <a:cs typeface="Arial" panose="020B0604020202020204" pitchFamily="34" charset="0"/>
              </a:rPr>
              <a:t>Lo fundamental de un que el acto funcione en su globalidad. </a:t>
            </a:r>
            <a:r>
              <a:rPr lang="es-ES" sz="2000" b="1" dirty="0" smtClean="0">
                <a:latin typeface="Calibri" panose="020F0502020204030204" pitchFamily="34" charset="0"/>
                <a:ea typeface="Times New Roman" panose="02020603050405020304" pitchFamily="18" charset="0"/>
                <a:cs typeface="Arial" panose="020B0604020202020204" pitchFamily="34" charset="0"/>
              </a:rPr>
              <a:t>La organización previa es fundamental</a:t>
            </a:r>
            <a:endParaRPr lang="es-ES"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19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ctrTitle"/>
          </p:nvPr>
        </p:nvSpPr>
        <p:spPr>
          <a:ln>
            <a:solidFill>
              <a:srgbClr val="FF3300"/>
            </a:solidFill>
          </a:ln>
        </p:spPr>
        <p:txBody>
          <a:bodyPr/>
          <a:lstStyle/>
          <a:p>
            <a:r>
              <a:rPr lang="es-ES" sz="4400">
                <a:solidFill>
                  <a:schemeClr val="tx1"/>
                </a:solidFill>
              </a:rPr>
              <a:t>LA PERCEPCIÓN DE LO CORRECTO</a:t>
            </a:r>
          </a:p>
        </p:txBody>
      </p:sp>
      <p:sp>
        <p:nvSpPr>
          <p:cNvPr id="22533" name="Rectangle 5"/>
          <p:cNvSpPr>
            <a:spLocks noGrp="1" noChangeArrowheads="1"/>
          </p:cNvSpPr>
          <p:nvPr>
            <p:ph type="subTitle" idx="1"/>
          </p:nvPr>
        </p:nvSpPr>
        <p:spPr/>
        <p:txBody>
          <a:bodyPr/>
          <a:lstStyle/>
          <a:p>
            <a:r>
              <a:rPr lang="es-ES"/>
              <a:t>LAS CINCO REGLAS DEL PROTOCOLO EFECTIVO</a:t>
            </a:r>
          </a:p>
        </p:txBody>
      </p:sp>
    </p:spTree>
    <p:extLst>
      <p:ext uri="{BB962C8B-B14F-4D97-AF65-F5344CB8AC3E}">
        <p14:creationId xmlns:p14="http://schemas.microsoft.com/office/powerpoint/2010/main" val="67086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normAutofit fontScale="90000"/>
          </a:bodyPr>
          <a:lstStyle/>
          <a:p>
            <a:r>
              <a:rPr lang="es-ES" sz="4000">
                <a:solidFill>
                  <a:schemeClr val="tx1"/>
                </a:solidFill>
              </a:rPr>
              <a:t>La percepción de lo correcto</a:t>
            </a:r>
            <a:br>
              <a:rPr lang="es-ES" sz="4000">
                <a:solidFill>
                  <a:schemeClr val="tx1"/>
                </a:solidFill>
              </a:rPr>
            </a:br>
            <a:r>
              <a:rPr lang="es-ES" sz="4000">
                <a:solidFill>
                  <a:schemeClr val="tx1"/>
                </a:solidFill>
              </a:rPr>
              <a:t>Tres principios</a:t>
            </a:r>
          </a:p>
        </p:txBody>
      </p:sp>
      <p:sp>
        <p:nvSpPr>
          <p:cNvPr id="2053" name="Rectangle 5"/>
          <p:cNvSpPr>
            <a:spLocks noGrp="1" noChangeArrowheads="1"/>
          </p:cNvSpPr>
          <p:nvPr>
            <p:ph idx="1"/>
          </p:nvPr>
        </p:nvSpPr>
        <p:spPr>
          <a:xfrm>
            <a:off x="828436" y="2492896"/>
            <a:ext cx="6711654" cy="4195481"/>
          </a:xfrm>
        </p:spPr>
        <p:txBody>
          <a:bodyPr>
            <a:normAutofit fontScale="92500" lnSpcReduction="20000"/>
          </a:bodyPr>
          <a:lstStyle/>
          <a:p>
            <a:pPr marL="533400" indent="-533400">
              <a:lnSpc>
                <a:spcPct val="90000"/>
              </a:lnSpc>
            </a:pPr>
            <a:r>
              <a:rPr lang="es-ES" sz="2800" dirty="0"/>
              <a:t>El Protocolo, entendido como técnica para ordenar los actos de los hombres, no es una ciencia exacta. </a:t>
            </a:r>
          </a:p>
          <a:p>
            <a:pPr marL="533400" indent="-533400">
              <a:lnSpc>
                <a:spcPct val="90000"/>
              </a:lnSpc>
            </a:pPr>
            <a:endParaRPr lang="es-ES" sz="2800" dirty="0"/>
          </a:p>
          <a:p>
            <a:pPr marL="533400" indent="-533400">
              <a:lnSpc>
                <a:spcPct val="90000"/>
              </a:lnSpc>
            </a:pPr>
            <a:endParaRPr lang="es-ES" sz="2800" dirty="0"/>
          </a:p>
          <a:p>
            <a:pPr marL="533400" indent="-533400">
              <a:lnSpc>
                <a:spcPct val="90000"/>
              </a:lnSpc>
            </a:pPr>
            <a:r>
              <a:rPr lang="es-ES" sz="2800" dirty="0"/>
              <a:t>Tampoco la vida lo es. </a:t>
            </a:r>
          </a:p>
          <a:p>
            <a:pPr marL="533400" indent="-533400">
              <a:lnSpc>
                <a:spcPct val="90000"/>
              </a:lnSpc>
            </a:pPr>
            <a:endParaRPr lang="es-ES" sz="2800" dirty="0"/>
          </a:p>
          <a:p>
            <a:pPr marL="533400" indent="-533400">
              <a:lnSpc>
                <a:spcPct val="90000"/>
              </a:lnSpc>
            </a:pPr>
            <a:r>
              <a:rPr lang="es-ES" sz="2800" dirty="0"/>
              <a:t>Todo el mundo posee eso que acertadamente se ha dado en llamar </a:t>
            </a:r>
            <a:r>
              <a:rPr lang="es-ES" sz="2800" b="1" dirty="0"/>
              <a:t>“la percepción de lo correcto”.</a:t>
            </a:r>
            <a:r>
              <a:rPr lang="es-ES" sz="2800" dirty="0"/>
              <a:t> </a:t>
            </a:r>
          </a:p>
        </p:txBody>
      </p:sp>
    </p:spTree>
    <p:extLst>
      <p:ext uri="{BB962C8B-B14F-4D97-AF65-F5344CB8AC3E}">
        <p14:creationId xmlns:p14="http://schemas.microsoft.com/office/powerpoint/2010/main" val="2990991988"/>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39752" y="1844824"/>
            <a:ext cx="4464496" cy="1569660"/>
          </a:xfrm>
          <a:prstGeom prst="rect">
            <a:avLst/>
          </a:prstGeom>
          <a:noFill/>
        </p:spPr>
        <p:txBody>
          <a:bodyPr wrap="square" rtlCol="0">
            <a:spAutoFit/>
          </a:bodyPr>
          <a:lstStyle/>
          <a:p>
            <a:r>
              <a:rPr lang="es-ES" sz="4800" dirty="0" smtClean="0"/>
              <a:t>LAS CINCO REGLAS</a:t>
            </a:r>
            <a:endParaRPr lang="es-ES" sz="4800" dirty="0"/>
          </a:p>
        </p:txBody>
      </p:sp>
    </p:spTree>
    <p:extLst>
      <p:ext uri="{BB962C8B-B14F-4D97-AF65-F5344CB8AC3E}">
        <p14:creationId xmlns:p14="http://schemas.microsoft.com/office/powerpoint/2010/main" val="2240965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Flecha derecha"/>
          <p:cNvSpPr/>
          <p:nvPr/>
        </p:nvSpPr>
        <p:spPr>
          <a:xfrm>
            <a:off x="959835" y="279857"/>
            <a:ext cx="3600400" cy="165618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lumMod val="95000"/>
                  </a:schemeClr>
                </a:solidFill>
                <a:effectLst>
                  <a:outerShdw blurRad="38100" dist="38100" dir="2700000" algn="tl">
                    <a:srgbClr val="000000">
                      <a:alpha val="43137"/>
                    </a:srgbClr>
                  </a:outerShdw>
                </a:effectLst>
              </a:rPr>
              <a:t>ESPECIALIZACIÓN</a:t>
            </a:r>
            <a:endParaRPr lang="es-ES" b="1" dirty="0">
              <a:solidFill>
                <a:schemeClr val="tx1">
                  <a:lumMod val="95000"/>
                </a:schemeClr>
              </a:solidFill>
              <a:effectLst>
                <a:outerShdw blurRad="38100" dist="38100" dir="2700000" algn="tl">
                  <a:srgbClr val="000000">
                    <a:alpha val="43137"/>
                  </a:srgbClr>
                </a:outerShdw>
              </a:effectLst>
            </a:endParaRPr>
          </a:p>
        </p:txBody>
      </p:sp>
      <p:sp>
        <p:nvSpPr>
          <p:cNvPr id="4" name="3 Flecha derecha"/>
          <p:cNvSpPr/>
          <p:nvPr/>
        </p:nvSpPr>
        <p:spPr>
          <a:xfrm>
            <a:off x="1475656" y="1340768"/>
            <a:ext cx="3600400" cy="165618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lumMod val="95000"/>
                  </a:schemeClr>
                </a:solidFill>
                <a:effectLst>
                  <a:outerShdw blurRad="38100" dist="38100" dir="2700000" algn="tl">
                    <a:srgbClr val="000000">
                      <a:alpha val="43137"/>
                    </a:srgbClr>
                  </a:outerShdw>
                </a:effectLst>
              </a:rPr>
              <a:t>PONDERACIÓN</a:t>
            </a:r>
            <a:endParaRPr lang="es-ES" b="1" dirty="0">
              <a:solidFill>
                <a:schemeClr val="tx1">
                  <a:lumMod val="95000"/>
                </a:schemeClr>
              </a:solidFill>
              <a:effectLst>
                <a:outerShdw blurRad="38100" dist="38100" dir="2700000" algn="tl">
                  <a:srgbClr val="000000">
                    <a:alpha val="43137"/>
                  </a:srgbClr>
                </a:outerShdw>
              </a:effectLst>
            </a:endParaRPr>
          </a:p>
        </p:txBody>
      </p:sp>
      <p:sp>
        <p:nvSpPr>
          <p:cNvPr id="5" name="4 Flecha derecha"/>
          <p:cNvSpPr/>
          <p:nvPr/>
        </p:nvSpPr>
        <p:spPr>
          <a:xfrm>
            <a:off x="1835696" y="2420888"/>
            <a:ext cx="3600400" cy="165618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lumMod val="95000"/>
                  </a:schemeClr>
                </a:solidFill>
                <a:effectLst>
                  <a:outerShdw blurRad="38100" dist="38100" dir="2700000" algn="tl">
                    <a:srgbClr val="000000">
                      <a:alpha val="43137"/>
                    </a:srgbClr>
                  </a:outerShdw>
                </a:effectLst>
              </a:rPr>
              <a:t>		</a:t>
            </a:r>
            <a:r>
              <a:rPr lang="es-ES" b="1" dirty="0" smtClean="0">
                <a:solidFill>
                  <a:schemeClr val="tx1">
                    <a:lumMod val="95000"/>
                  </a:schemeClr>
                </a:solidFill>
                <a:effectLst>
                  <a:outerShdw blurRad="38100" dist="38100" dir="2700000" algn="tl">
                    <a:srgbClr val="000000">
                      <a:alpha val="43137"/>
                    </a:srgbClr>
                  </a:outerShdw>
                </a:effectLst>
              </a:rPr>
              <a:t>EQUILIBRIO</a:t>
            </a:r>
            <a:endParaRPr lang="es-ES" b="1" dirty="0">
              <a:solidFill>
                <a:schemeClr val="tx1">
                  <a:lumMod val="95000"/>
                </a:schemeClr>
              </a:solidFill>
              <a:effectLst>
                <a:outerShdw blurRad="38100" dist="38100" dir="2700000" algn="tl">
                  <a:srgbClr val="000000">
                    <a:alpha val="43137"/>
                  </a:srgbClr>
                </a:outerShdw>
              </a:effectLst>
            </a:endParaRPr>
          </a:p>
        </p:txBody>
      </p:sp>
      <p:sp>
        <p:nvSpPr>
          <p:cNvPr id="6" name="5 Flecha derecha"/>
          <p:cNvSpPr/>
          <p:nvPr/>
        </p:nvSpPr>
        <p:spPr>
          <a:xfrm>
            <a:off x="2123728" y="3429000"/>
            <a:ext cx="3600400" cy="165618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lumMod val="95000"/>
                  </a:schemeClr>
                </a:solidFill>
                <a:effectLst>
                  <a:outerShdw blurRad="38100" dist="38100" dir="2700000" algn="tl">
                    <a:srgbClr val="000000">
                      <a:alpha val="43137"/>
                    </a:srgbClr>
                  </a:outerShdw>
                </a:effectLst>
              </a:rPr>
              <a:t>VINCULACIÓN</a:t>
            </a:r>
            <a:endParaRPr lang="es-ES" b="1" dirty="0">
              <a:solidFill>
                <a:schemeClr val="tx1">
                  <a:lumMod val="95000"/>
                </a:schemeClr>
              </a:solidFill>
              <a:effectLst>
                <a:outerShdw blurRad="38100" dist="38100" dir="2700000" algn="tl">
                  <a:srgbClr val="000000">
                    <a:alpha val="43137"/>
                  </a:srgbClr>
                </a:outerShdw>
              </a:effectLst>
            </a:endParaRPr>
          </a:p>
        </p:txBody>
      </p:sp>
      <p:sp>
        <p:nvSpPr>
          <p:cNvPr id="7" name="6 Flecha derecha"/>
          <p:cNvSpPr/>
          <p:nvPr/>
        </p:nvSpPr>
        <p:spPr>
          <a:xfrm>
            <a:off x="2555776" y="4437112"/>
            <a:ext cx="3600400" cy="165618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lumMod val="95000"/>
                  </a:schemeClr>
                </a:solidFill>
                <a:effectLst>
                  <a:outerShdw blurRad="38100" dist="38100" dir="2700000" algn="tl">
                    <a:srgbClr val="000000">
                      <a:alpha val="43137"/>
                    </a:srgbClr>
                  </a:outerShdw>
                </a:effectLst>
              </a:rPr>
              <a:t>TRADICIÓN</a:t>
            </a:r>
            <a:endParaRPr lang="es-ES" b="1" dirty="0">
              <a:solidFill>
                <a:schemeClr val="tx1">
                  <a:lumMod val="95000"/>
                </a:schemeClr>
              </a:solidFill>
              <a:effectLst>
                <a:outerShdw blurRad="38100" dist="38100" dir="2700000" algn="tl">
                  <a:srgbClr val="000000">
                    <a:alpha val="43137"/>
                  </a:srgbClr>
                </a:outerShdw>
              </a:effectLst>
            </a:endParaRPr>
          </a:p>
        </p:txBody>
      </p:sp>
      <p:sp>
        <p:nvSpPr>
          <p:cNvPr id="8" name="7 Rectángulo"/>
          <p:cNvSpPr/>
          <p:nvPr/>
        </p:nvSpPr>
        <p:spPr>
          <a:xfrm>
            <a:off x="6372200" y="908720"/>
            <a:ext cx="2088232" cy="5040560"/>
          </a:xfrm>
          <a:prstGeom prst="rect">
            <a:avLst/>
          </a:prstGeom>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ES" sz="2800" b="1" dirty="0" smtClean="0">
                <a:solidFill>
                  <a:schemeClr val="bg1">
                    <a:lumMod val="95000"/>
                    <a:lumOff val="5000"/>
                  </a:schemeClr>
                </a:solidFill>
              </a:rPr>
              <a:t>RESULTADO</a:t>
            </a:r>
            <a:endParaRPr lang="es-ES" sz="2800" b="1" dirty="0">
              <a:solidFill>
                <a:schemeClr val="bg1">
                  <a:lumMod val="95000"/>
                  <a:lumOff val="5000"/>
                </a:schemeClr>
              </a:solidFill>
            </a:endParaRPr>
          </a:p>
        </p:txBody>
      </p:sp>
    </p:spTree>
    <p:extLst>
      <p:ext uri="{BB962C8B-B14F-4D97-AF65-F5344CB8AC3E}">
        <p14:creationId xmlns:p14="http://schemas.microsoft.com/office/powerpoint/2010/main" val="2165991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548680"/>
            <a:ext cx="5904656" cy="5472267"/>
          </a:xfrm>
          <a:prstGeom prst="rect">
            <a:avLst/>
          </a:prstGeom>
          <a:noFill/>
        </p:spPr>
        <p:txBody>
          <a:bodyPr wrap="square" rtlCol="0">
            <a:spAutoFit/>
          </a:bodyPr>
          <a:lstStyle/>
          <a:p>
            <a:pPr marL="342900" indent="-342900">
              <a:buAutoNum type="arabicPeriod"/>
            </a:pPr>
            <a:r>
              <a:rPr lang="es-ES" sz="2800" b="1" dirty="0" smtClean="0">
                <a:latin typeface="+mn-lt"/>
              </a:rPr>
              <a:t>LA ESPECIALIZACIÓN </a:t>
            </a:r>
          </a:p>
          <a:p>
            <a:endParaRPr lang="es-ES" sz="2800" b="1" dirty="0" smtClean="0">
              <a:latin typeface="+mn-lt"/>
            </a:endParaRPr>
          </a:p>
          <a:p>
            <a:pPr indent="450215" algn="just">
              <a:lnSpc>
                <a:spcPct val="115000"/>
              </a:lnSpc>
              <a:spcAft>
                <a:spcPts val="0"/>
              </a:spcAft>
            </a:pPr>
            <a:r>
              <a:rPr lang="es-ES" sz="2800" b="1" dirty="0">
                <a:latin typeface="+mn-lt"/>
                <a:ea typeface="Times New Roman"/>
                <a:cs typeface="Times New Roman"/>
              </a:rPr>
              <a:t>No necesariamente hay que invitar a todos a todo. Por lo tanto, hay que adecuar el acto a su verdadero sentido y dimensión, resaltando la representación más acorde con su propia naturaleza, dentro de unos límites razonables, entre otras cosas, al propio espacio.</a:t>
            </a:r>
          </a:p>
          <a:p>
            <a:pPr marL="342900" indent="-342900">
              <a:buAutoNum type="arabicPeriod"/>
            </a:pPr>
            <a:endParaRPr lang="es-ES" dirty="0" smtClean="0"/>
          </a:p>
          <a:p>
            <a:r>
              <a:rPr lang="es-ES" dirty="0" smtClean="0"/>
              <a:t>	</a:t>
            </a:r>
            <a:endParaRPr lang="es-ES" dirty="0"/>
          </a:p>
        </p:txBody>
      </p:sp>
    </p:spTree>
    <p:extLst>
      <p:ext uri="{BB962C8B-B14F-4D97-AF65-F5344CB8AC3E}">
        <p14:creationId xmlns:p14="http://schemas.microsoft.com/office/powerpoint/2010/main" val="1338634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692696"/>
            <a:ext cx="7704856" cy="5632311"/>
          </a:xfrm>
          <a:prstGeom prst="rect">
            <a:avLst/>
          </a:prstGeom>
        </p:spPr>
        <p:txBody>
          <a:bodyPr wrap="square">
            <a:spAutoFit/>
          </a:bodyPr>
          <a:lstStyle/>
          <a:p>
            <a:r>
              <a:rPr lang="es-ES" sz="2400" b="1" dirty="0" smtClean="0"/>
              <a:t>2. LA PONDERACIÓN</a:t>
            </a:r>
          </a:p>
          <a:p>
            <a:r>
              <a:rPr lang="es-ES" sz="2400" b="1" dirty="0"/>
              <a:t> </a:t>
            </a:r>
          </a:p>
          <a:p>
            <a:r>
              <a:rPr lang="es-ES" sz="2400" b="1" dirty="0"/>
              <a:t>Aplicando criterios de evaluación de la valencia de cada entidad o representante en función de la propia importancia objetiva y representatividad de la institución o la persona que vamos a colocar en una lista de protocolo. </a:t>
            </a:r>
            <a:endParaRPr lang="es-ES" sz="2400" b="1" dirty="0" smtClean="0"/>
          </a:p>
          <a:p>
            <a:endParaRPr lang="es-ES" sz="2400" b="1" dirty="0"/>
          </a:p>
          <a:p>
            <a:r>
              <a:rPr lang="es-ES" sz="2400" b="1" dirty="0" smtClean="0"/>
              <a:t>Por </a:t>
            </a:r>
            <a:r>
              <a:rPr lang="es-ES" sz="2400" b="1" dirty="0"/>
              <a:t>ejemplo, en una ciudad marítima, la autoridad portuaria es un personaje relevante; pero también lo puede ser en un pequeño pueblo el director del hospital comarcal. En un determinado contexto, una personalidad o representación puede poseer un carácter del que carezca en otro. El contexto pondera o reduce la importancia de cada persona.</a:t>
            </a:r>
          </a:p>
        </p:txBody>
      </p:sp>
    </p:spTree>
    <p:extLst>
      <p:ext uri="{BB962C8B-B14F-4D97-AF65-F5344CB8AC3E}">
        <p14:creationId xmlns:p14="http://schemas.microsoft.com/office/powerpoint/2010/main" val="5822201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13" y="404664"/>
            <a:ext cx="8346382" cy="6120680"/>
          </a:xfrm>
          <a:prstGeom prst="rect">
            <a:avLst/>
          </a:prstGeom>
        </p:spPr>
      </p:pic>
    </p:spTree>
    <p:extLst>
      <p:ext uri="{BB962C8B-B14F-4D97-AF65-F5344CB8AC3E}">
        <p14:creationId xmlns:p14="http://schemas.microsoft.com/office/powerpoint/2010/main" val="2520608042"/>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47705" y="1052736"/>
            <a:ext cx="5328592" cy="3528392"/>
          </a:xfrm>
          <a:prstGeom prst="rect">
            <a:avLst/>
          </a:prstGeom>
          <a:noFill/>
        </p:spPr>
        <p:txBody>
          <a:bodyPr wrap="square" rtlCol="0">
            <a:spAutoFit/>
          </a:bodyPr>
          <a:lstStyle/>
          <a:p>
            <a:endParaRPr lang="es-ES" dirty="0"/>
          </a:p>
        </p:txBody>
      </p:sp>
      <p:sp>
        <p:nvSpPr>
          <p:cNvPr id="5" name="Rectangle 3"/>
          <p:cNvSpPr>
            <a:spLocks noChangeArrowheads="1"/>
          </p:cNvSpPr>
          <p:nvPr/>
        </p:nvSpPr>
        <p:spPr bwMode="auto">
          <a:xfrm>
            <a:off x="395536" y="1205463"/>
            <a:ext cx="813690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tx1"/>
                </a:solidFill>
                <a:effectLst/>
                <a:latin typeface="+mn-lt"/>
                <a:ea typeface="Times New Roman" pitchFamily="18" charset="0"/>
                <a:cs typeface="Calibri" pitchFamily="34" charset="0"/>
              </a:rPr>
              <a:t>3 </a:t>
            </a:r>
            <a:r>
              <a:rPr kumimoji="0" lang="es-ES" sz="2400" b="1" i="0" u="none" strike="noStrike" cap="none" normalizeH="0" dirty="0" smtClean="0">
                <a:ln>
                  <a:noFill/>
                </a:ln>
                <a:solidFill>
                  <a:schemeClr val="tx1"/>
                </a:solidFill>
                <a:effectLst/>
                <a:latin typeface="+mn-lt"/>
                <a:ea typeface="Times New Roman" pitchFamily="18" charset="0"/>
                <a:cs typeface="Calibri" pitchFamily="34" charset="0"/>
              </a:rPr>
              <a:t> EL EQUILIBRIO</a:t>
            </a:r>
          </a:p>
          <a:p>
            <a:pPr marL="0" marR="0" lvl="0" indent="450850" algn="just" defTabSz="914400" rtl="0" eaLnBrk="0" fontAlgn="base" latinLnBrk="0" hangingPunct="0">
              <a:lnSpc>
                <a:spcPct val="100000"/>
              </a:lnSpc>
              <a:spcBef>
                <a:spcPct val="0"/>
              </a:spcBef>
              <a:spcAft>
                <a:spcPct val="0"/>
              </a:spcAft>
              <a:buClrTx/>
              <a:buSzTx/>
              <a:buFontTx/>
              <a:buNone/>
              <a:tabLst/>
            </a:pPr>
            <a:endParaRPr lang="es-ES" sz="2400" b="1" baseline="0" dirty="0">
              <a:latin typeface="+mn-lt"/>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n-lt"/>
                <a:ea typeface="Times New Roman" pitchFamily="18" charset="0"/>
                <a:cs typeface="Calibri" pitchFamily="34" charset="0"/>
              </a:rPr>
              <a:t>Además de las autoridades tradicionales, las representaciones de la vida civil deben ser adecuadamente tratadas y ordenadas con criterios de escrupulosa cortesía. </a:t>
            </a:r>
          </a:p>
          <a:p>
            <a:pPr marL="0" marR="0" lvl="0" indent="450850" algn="just" defTabSz="914400" rtl="0" eaLnBrk="0" fontAlgn="base" latinLnBrk="0" hangingPunct="0">
              <a:lnSpc>
                <a:spcPct val="100000"/>
              </a:lnSpc>
              <a:spcBef>
                <a:spcPct val="0"/>
              </a:spcBef>
              <a:spcAft>
                <a:spcPct val="0"/>
              </a:spcAft>
              <a:buClrTx/>
              <a:buSzTx/>
              <a:buFontTx/>
              <a:buNone/>
              <a:tabLst/>
            </a:pPr>
            <a:endParaRPr lang="es-ES" sz="2000" b="1" dirty="0">
              <a:latin typeface="+mn-lt"/>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n-lt"/>
                <a:ea typeface="Times New Roman" pitchFamily="18" charset="0"/>
                <a:cs typeface="Calibri" pitchFamily="34" charset="0"/>
              </a:rPr>
              <a:t>Tiene una doble valencia, la que la da el carácter de se elegido y la que objetivamente posee la entidad que representa. Algunas autoridades o representaciones suelen ser invitados por pura rutina, porque figuran en el listado oficial, y se olvidan a personas realmente representativas que no lo están. Luego, esa lista de autoridades públicas de debe expurgar y sustituir a quienes figuran en la misma por personajes de la vida civil realmente representativos; es decir, se deben “equilibrar” las listas, aplicando la regla del equilibrio.</a:t>
            </a:r>
            <a:endParaRPr kumimoji="0" lang="es-ES" sz="2000" b="1" i="0" u="none" strike="noStrike" cap="none" normalizeH="0" baseline="0" dirty="0" smtClean="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2356128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11560" y="836712"/>
            <a:ext cx="7897888"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pPr>
            <a:r>
              <a:rPr lang="es-ES" sz="2000" b="1" dirty="0" smtClean="0">
                <a:latin typeface="+mn-lt"/>
                <a:ea typeface="Times New Roman" pitchFamily="18" charset="0"/>
                <a:cs typeface="Calibri" pitchFamily="34" charset="0"/>
              </a:rPr>
              <a:t>LA </a:t>
            </a:r>
            <a:r>
              <a:rPr kumimoji="0" lang="es-ES" sz="2000" b="1" i="0" u="none" strike="noStrike" cap="none" normalizeH="0" baseline="0" dirty="0" smtClean="0">
                <a:ln>
                  <a:noFill/>
                </a:ln>
                <a:solidFill>
                  <a:schemeClr val="tx1"/>
                </a:solidFill>
                <a:effectLst/>
                <a:latin typeface="+mn-lt"/>
                <a:ea typeface="Times New Roman" pitchFamily="18" charset="0"/>
                <a:cs typeface="Calibri" pitchFamily="34" charset="0"/>
              </a:rPr>
              <a:t> VINCULACIÓN</a:t>
            </a:r>
          </a:p>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pPr>
            <a:endParaRPr kumimoji="0" lang="es-ES" sz="2000" b="1" i="0" u="none" strike="noStrike" cap="none" normalizeH="0" baseline="0" dirty="0" smtClean="0">
              <a:ln>
                <a:noFill/>
              </a:ln>
              <a:solidFill>
                <a:schemeClr val="tx1"/>
              </a:solidFill>
              <a:effectLst/>
              <a:latin typeface="+mn-lt"/>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mn-lt"/>
                <a:ea typeface="Times New Roman" pitchFamily="18" charset="0"/>
                <a:cs typeface="Calibri" pitchFamily="34" charset="0"/>
              </a:rPr>
              <a:t>Es de sentido común que, si el presidente de la Cámara de Comercio o una determinada empresa patrocinan una actividad de una entidad pública, el representante de aquella corporación o de la empresa en cuestión, han de ser colocados, en su caso, en lugar preferente dentro del acto oficial de que se trate. Ocurre con frecuencia, por ejemplo, cuando una entidad privada o mercantil sufraga los gastos de recuperación de un monumento o de cualquier otra pieza del patrimonio nacional, regional o local. En el Protocolo inglés este aspecto se cuida mucho: un patrocinador generoso puede llegar a ser colocado incluso muy cerca de la mismísima Reina.</a:t>
            </a:r>
            <a:endParaRPr kumimoji="0" lang="es-ES" sz="2000" b="1" i="0" u="none" strike="noStrike" cap="none" normalizeH="0" baseline="0" dirty="0" smtClean="0">
              <a:ln>
                <a:noFill/>
              </a:ln>
              <a:solidFill>
                <a:schemeClr val="tx1"/>
              </a:solidFill>
              <a:effectLst/>
              <a:latin typeface="+mn-lt"/>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7127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349206"/>
            <a:ext cx="6768752"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lang="es-ES" b="1" dirty="0" smtClean="0">
                <a:latin typeface="+mn-lt"/>
                <a:ea typeface="Times New Roman" pitchFamily="18" charset="0"/>
                <a:cs typeface="Calibri" pitchFamily="34" charset="0"/>
              </a:rPr>
              <a:t>5.  </a:t>
            </a:r>
            <a:r>
              <a:rPr kumimoji="0" lang="es-ES" b="1" i="0" u="none" strike="noStrike" cap="none" normalizeH="0" baseline="0" dirty="0" smtClean="0">
                <a:ln>
                  <a:noFill/>
                </a:ln>
                <a:solidFill>
                  <a:schemeClr val="tx1"/>
                </a:solidFill>
                <a:effectLst/>
                <a:latin typeface="+mn-lt"/>
                <a:ea typeface="Times New Roman" pitchFamily="18" charset="0"/>
                <a:cs typeface="Calibri" pitchFamily="34" charset="0"/>
              </a:rPr>
              <a:t>LA TRADICIÓN</a:t>
            </a:r>
          </a:p>
          <a:p>
            <a:pPr marL="0" marR="0" lvl="0" indent="450850" algn="l"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mn-lt"/>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mn-lt"/>
                <a:ea typeface="Times New Roman" pitchFamily="18" charset="0"/>
                <a:cs typeface="Calibri" pitchFamily="34" charset="0"/>
              </a:rPr>
              <a:t>Cierto que el Reino de España es un estado aconfesional y que en el Protocolo oficial no se contempla ni prevé dónde colocar a las autoridades eclesiásticas. Pero, ¿como puede ignorar el Ayuntamiento de Compostela al arzobispo de la ciudad, que fue, además, el señor de la urbe? ¿O cómo puede ignorarlo la Universidad de Santiago, que fue fundada, precisamente, por un antepasado del actual arzobispo? Por lo tanto, a falta de norma reglada, la tradición acude en nuestro socorro, con el refuerzo de que en el propio ámbito de lo jurídico, costumbres y tradiciones son fuentes de Derecho. </a:t>
            </a:r>
          </a:p>
          <a:p>
            <a:pPr marL="0" marR="0" lvl="0" indent="450850" algn="l" defTabSz="914400" rtl="0" eaLnBrk="0" fontAlgn="base" latinLnBrk="0" hangingPunct="0">
              <a:lnSpc>
                <a:spcPct val="100000"/>
              </a:lnSpc>
              <a:spcBef>
                <a:spcPct val="0"/>
              </a:spcBef>
              <a:spcAft>
                <a:spcPct val="0"/>
              </a:spcAft>
              <a:buClrTx/>
              <a:buSzTx/>
              <a:buFontTx/>
              <a:buNone/>
              <a:tabLst/>
            </a:pPr>
            <a:endParaRPr lang="es-ES" b="1" dirty="0">
              <a:latin typeface="+mn-lt"/>
              <a:cs typeface="Calibri"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mn-lt"/>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mn-lt"/>
                <a:ea typeface="Times New Roman" pitchFamily="18" charset="0"/>
                <a:cs typeface="Calibri" pitchFamily="34" charset="0"/>
              </a:rPr>
              <a:t>Lo mismo ocurre con las viejas tradiciones de bendecir los locales de una nueva empresa como parte del ceremonial de su acto de inauguración.</a:t>
            </a:r>
            <a:endParaRPr kumimoji="0" lang="es-ES" b="1" i="0" u="none" strike="noStrike" cap="none" normalizeH="0" baseline="0" dirty="0" smtClean="0">
              <a:ln>
                <a:noFill/>
              </a:ln>
              <a:solidFill>
                <a:schemeClr val="tx1"/>
              </a:solidFill>
              <a:effectLst/>
              <a:latin typeface="+mn-lt"/>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87794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80">
                                          <p:stCondLst>
                                            <p:cond delay="0"/>
                                          </p:stCondLst>
                                        </p:cTn>
                                        <p:tgtEl>
                                          <p:spTgt spid="2">
                                            <p:txEl>
                                              <p:pRg st="2" end="2"/>
                                            </p:txEl>
                                          </p:spTgt>
                                        </p:tgtEl>
                                      </p:cBhvr>
                                    </p:animEffect>
                                    <p:anim calcmode="lin" valueType="num">
                                      <p:cBhvr>
                                        <p:cTn id="24"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2" end="2"/>
                                            </p:txEl>
                                          </p:spTgt>
                                        </p:tgtEl>
                                      </p:cBhvr>
                                      <p:to x="100000" y="60000"/>
                                    </p:animScale>
                                    <p:animScale>
                                      <p:cBhvr>
                                        <p:cTn id="30" dur="166" decel="50000">
                                          <p:stCondLst>
                                            <p:cond delay="676"/>
                                          </p:stCondLst>
                                        </p:cTn>
                                        <p:tgtEl>
                                          <p:spTgt spid="2">
                                            <p:txEl>
                                              <p:pRg st="2" end="2"/>
                                            </p:txEl>
                                          </p:spTgt>
                                        </p:tgtEl>
                                      </p:cBhvr>
                                      <p:to x="100000" y="100000"/>
                                    </p:animScale>
                                    <p:animScale>
                                      <p:cBhvr>
                                        <p:cTn id="31" dur="26">
                                          <p:stCondLst>
                                            <p:cond delay="1312"/>
                                          </p:stCondLst>
                                        </p:cTn>
                                        <p:tgtEl>
                                          <p:spTgt spid="2">
                                            <p:txEl>
                                              <p:pRg st="2" end="2"/>
                                            </p:txEl>
                                          </p:spTgt>
                                        </p:tgtEl>
                                      </p:cBhvr>
                                      <p:to x="100000" y="80000"/>
                                    </p:animScale>
                                    <p:animScale>
                                      <p:cBhvr>
                                        <p:cTn id="32" dur="166" decel="50000">
                                          <p:stCondLst>
                                            <p:cond delay="1338"/>
                                          </p:stCondLst>
                                        </p:cTn>
                                        <p:tgtEl>
                                          <p:spTgt spid="2">
                                            <p:txEl>
                                              <p:pRg st="2" end="2"/>
                                            </p:txEl>
                                          </p:spTgt>
                                        </p:tgtEl>
                                      </p:cBhvr>
                                      <p:to x="100000" y="100000"/>
                                    </p:animScale>
                                    <p:animScale>
                                      <p:cBhvr>
                                        <p:cTn id="33" dur="26">
                                          <p:stCondLst>
                                            <p:cond delay="1642"/>
                                          </p:stCondLst>
                                        </p:cTn>
                                        <p:tgtEl>
                                          <p:spTgt spid="2">
                                            <p:txEl>
                                              <p:pRg st="2" end="2"/>
                                            </p:txEl>
                                          </p:spTgt>
                                        </p:tgtEl>
                                      </p:cBhvr>
                                      <p:to x="100000" y="90000"/>
                                    </p:animScale>
                                    <p:animScale>
                                      <p:cBhvr>
                                        <p:cTn id="34" dur="166" decel="50000">
                                          <p:stCondLst>
                                            <p:cond delay="1668"/>
                                          </p:stCondLst>
                                        </p:cTn>
                                        <p:tgtEl>
                                          <p:spTgt spid="2">
                                            <p:txEl>
                                              <p:pRg st="2" end="2"/>
                                            </p:txEl>
                                          </p:spTgt>
                                        </p:tgtEl>
                                      </p:cBhvr>
                                      <p:to x="100000" y="100000"/>
                                    </p:animScale>
                                    <p:animScale>
                                      <p:cBhvr>
                                        <p:cTn id="35" dur="26">
                                          <p:stCondLst>
                                            <p:cond delay="1808"/>
                                          </p:stCondLst>
                                        </p:cTn>
                                        <p:tgtEl>
                                          <p:spTgt spid="2">
                                            <p:txEl>
                                              <p:pRg st="2" end="2"/>
                                            </p:txEl>
                                          </p:spTgt>
                                        </p:tgtEl>
                                      </p:cBhvr>
                                      <p:to x="100000" y="95000"/>
                                    </p:animScale>
                                    <p:animScale>
                                      <p:cBhvr>
                                        <p:cTn id="36" dur="166" decel="50000">
                                          <p:stCondLst>
                                            <p:cond delay="1834"/>
                                          </p:stCondLst>
                                        </p:cTn>
                                        <p:tgtEl>
                                          <p:spTgt spid="2">
                                            <p:txEl>
                                              <p:pRg st="2" end="2"/>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80">
                                          <p:stCondLst>
                                            <p:cond delay="0"/>
                                          </p:stCondLst>
                                        </p:cTn>
                                        <p:tgtEl>
                                          <p:spTgt spid="2">
                                            <p:txEl>
                                              <p:pRg st="5" end="5"/>
                                            </p:txEl>
                                          </p:spTgt>
                                        </p:tgtEl>
                                      </p:cBhvr>
                                    </p:animEffect>
                                    <p:anim calcmode="lin" valueType="num">
                                      <p:cBhvr>
                                        <p:cTn id="40"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xEl>
                                              <p:pRg st="5" end="5"/>
                                            </p:txEl>
                                          </p:spTgt>
                                        </p:tgtEl>
                                      </p:cBhvr>
                                      <p:to x="100000" y="60000"/>
                                    </p:animScale>
                                    <p:animScale>
                                      <p:cBhvr>
                                        <p:cTn id="46" dur="166" decel="50000">
                                          <p:stCondLst>
                                            <p:cond delay="676"/>
                                          </p:stCondLst>
                                        </p:cTn>
                                        <p:tgtEl>
                                          <p:spTgt spid="2">
                                            <p:txEl>
                                              <p:pRg st="5" end="5"/>
                                            </p:txEl>
                                          </p:spTgt>
                                        </p:tgtEl>
                                      </p:cBhvr>
                                      <p:to x="100000" y="100000"/>
                                    </p:animScale>
                                    <p:animScale>
                                      <p:cBhvr>
                                        <p:cTn id="47" dur="26">
                                          <p:stCondLst>
                                            <p:cond delay="1312"/>
                                          </p:stCondLst>
                                        </p:cTn>
                                        <p:tgtEl>
                                          <p:spTgt spid="2">
                                            <p:txEl>
                                              <p:pRg st="5" end="5"/>
                                            </p:txEl>
                                          </p:spTgt>
                                        </p:tgtEl>
                                      </p:cBhvr>
                                      <p:to x="100000" y="80000"/>
                                    </p:animScale>
                                    <p:animScale>
                                      <p:cBhvr>
                                        <p:cTn id="48" dur="166" decel="50000">
                                          <p:stCondLst>
                                            <p:cond delay="1338"/>
                                          </p:stCondLst>
                                        </p:cTn>
                                        <p:tgtEl>
                                          <p:spTgt spid="2">
                                            <p:txEl>
                                              <p:pRg st="5" end="5"/>
                                            </p:txEl>
                                          </p:spTgt>
                                        </p:tgtEl>
                                      </p:cBhvr>
                                      <p:to x="100000" y="100000"/>
                                    </p:animScale>
                                    <p:animScale>
                                      <p:cBhvr>
                                        <p:cTn id="49" dur="26">
                                          <p:stCondLst>
                                            <p:cond delay="1642"/>
                                          </p:stCondLst>
                                        </p:cTn>
                                        <p:tgtEl>
                                          <p:spTgt spid="2">
                                            <p:txEl>
                                              <p:pRg st="5" end="5"/>
                                            </p:txEl>
                                          </p:spTgt>
                                        </p:tgtEl>
                                      </p:cBhvr>
                                      <p:to x="100000" y="90000"/>
                                    </p:animScale>
                                    <p:animScale>
                                      <p:cBhvr>
                                        <p:cTn id="50" dur="166" decel="50000">
                                          <p:stCondLst>
                                            <p:cond delay="1668"/>
                                          </p:stCondLst>
                                        </p:cTn>
                                        <p:tgtEl>
                                          <p:spTgt spid="2">
                                            <p:txEl>
                                              <p:pRg st="5" end="5"/>
                                            </p:txEl>
                                          </p:spTgt>
                                        </p:tgtEl>
                                      </p:cBhvr>
                                      <p:to x="100000" y="100000"/>
                                    </p:animScale>
                                    <p:animScale>
                                      <p:cBhvr>
                                        <p:cTn id="51" dur="26">
                                          <p:stCondLst>
                                            <p:cond delay="1808"/>
                                          </p:stCondLst>
                                        </p:cTn>
                                        <p:tgtEl>
                                          <p:spTgt spid="2">
                                            <p:txEl>
                                              <p:pRg st="5" end="5"/>
                                            </p:txEl>
                                          </p:spTgt>
                                        </p:tgtEl>
                                      </p:cBhvr>
                                      <p:to x="100000" y="95000"/>
                                    </p:animScale>
                                    <p:animScale>
                                      <p:cBhvr>
                                        <p:cTn id="52" dur="166" decel="50000">
                                          <p:stCondLst>
                                            <p:cond delay="1834"/>
                                          </p:stCondLst>
                                        </p:cTn>
                                        <p:tgtEl>
                                          <p:spTgt spid="2">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1484784"/>
            <a:ext cx="7416824" cy="3785652"/>
          </a:xfrm>
          <a:prstGeom prst="rect">
            <a:avLst/>
          </a:prstGeom>
        </p:spPr>
        <p:txBody>
          <a:bodyPr wrap="square">
            <a:spAutoFit/>
          </a:bodyPr>
          <a:lstStyle/>
          <a:p>
            <a:pPr lvl="0" indent="450850" eaLnBrk="0" hangingPunct="0"/>
            <a:r>
              <a:rPr lang="es-ES" sz="2400" b="1" dirty="0">
                <a:ea typeface="Times New Roman" pitchFamily="18" charset="0"/>
                <a:cs typeface="Calibri" pitchFamily="34" charset="0"/>
              </a:rPr>
              <a:t>Estas cinco reglas, o criterios de reflexión, no pretenden ser un prontuario, sino una simple guía de razonamiento para aplicar, según el caso, a cada situación  concreta. </a:t>
            </a:r>
            <a:endParaRPr lang="es-ES" sz="2400" b="1" dirty="0" smtClean="0">
              <a:ea typeface="Times New Roman" pitchFamily="18" charset="0"/>
              <a:cs typeface="Calibri" pitchFamily="34" charset="0"/>
            </a:endParaRPr>
          </a:p>
          <a:p>
            <a:pPr lvl="0" indent="450850" eaLnBrk="0" hangingPunct="0"/>
            <a:endParaRPr lang="es-ES" sz="2400" b="1" dirty="0">
              <a:ea typeface="Times New Roman" pitchFamily="18" charset="0"/>
              <a:cs typeface="Calibri" pitchFamily="34" charset="0"/>
            </a:endParaRPr>
          </a:p>
          <a:p>
            <a:pPr lvl="0" indent="450850" eaLnBrk="0" hangingPunct="0"/>
            <a:r>
              <a:rPr lang="es-ES" sz="2400" b="1" dirty="0" smtClean="0">
                <a:ea typeface="Times New Roman" pitchFamily="18" charset="0"/>
                <a:cs typeface="Calibri" pitchFamily="34" charset="0"/>
              </a:rPr>
              <a:t>Ni </a:t>
            </a:r>
            <a:r>
              <a:rPr lang="es-ES" sz="2400" b="1" dirty="0">
                <a:ea typeface="Times New Roman" pitchFamily="18" charset="0"/>
                <a:cs typeface="Calibri" pitchFamily="34" charset="0"/>
              </a:rPr>
              <a:t>quieren ser exhaustivas ni se agotan en su propia exposición. Son un mero apunte para el debate permanente. Lo dicho, el Protocolo no es una ciencia exacta. Pero hemos de hacerla lo más aproximada posible al ideal de lo correcto en cada caso.</a:t>
            </a:r>
            <a:endParaRPr lang="es-ES" sz="2400" b="1" dirty="0">
              <a:cs typeface="Arial" pitchFamily="34" charset="0"/>
            </a:endParaRPr>
          </a:p>
        </p:txBody>
      </p:sp>
    </p:spTree>
    <p:extLst>
      <p:ext uri="{BB962C8B-B14F-4D97-AF65-F5344CB8AC3E}">
        <p14:creationId xmlns:p14="http://schemas.microsoft.com/office/powerpoint/2010/main" val="4009586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p:txBody>
          <a:bodyPr>
            <a:normAutofit fontScale="90000"/>
          </a:bodyPr>
          <a:lstStyle/>
          <a:p>
            <a:pPr eaLnBrk="1" hangingPunct="1"/>
            <a:r>
              <a:rPr lang="es-ES" dirty="0" smtClean="0"/>
              <a:t>A veces os personajes asumen roles que no les corresponden</a:t>
            </a:r>
          </a:p>
        </p:txBody>
      </p:sp>
      <p:sp>
        <p:nvSpPr>
          <p:cNvPr id="6147" name="2 Marcador de contenido"/>
          <p:cNvSpPr>
            <a:spLocks noGrp="1"/>
          </p:cNvSpPr>
          <p:nvPr>
            <p:ph idx="1"/>
          </p:nvPr>
        </p:nvSpPr>
        <p:spPr>
          <a:xfrm>
            <a:off x="1066800" y="2204864"/>
            <a:ext cx="4945360" cy="3891136"/>
          </a:xfrm>
        </p:spPr>
        <p:txBody>
          <a:bodyPr/>
          <a:lstStyle/>
          <a:p>
            <a:pPr eaLnBrk="1" hangingPunct="1"/>
            <a:r>
              <a:rPr lang="es-ES" dirty="0" smtClean="0"/>
              <a:t/>
            </a:r>
            <a:br>
              <a:rPr lang="es-ES" dirty="0" smtClean="0"/>
            </a:br>
            <a:r>
              <a:rPr lang="es-ES" dirty="0" smtClean="0"/>
              <a:t>Dejar de ser invitados de honor o invitados </a:t>
            </a:r>
            <a:r>
              <a:rPr lang="es-ES" smtClean="0"/>
              <a:t>para convertirse </a:t>
            </a:r>
            <a:r>
              <a:rPr lang="es-ES" dirty="0" smtClean="0"/>
              <a:t>en</a:t>
            </a:r>
          </a:p>
          <a:p>
            <a:pPr eaLnBrk="1" hangingPunct="1"/>
            <a:endParaRPr lang="es-ES" dirty="0"/>
          </a:p>
          <a:p>
            <a:pPr eaLnBrk="1" hangingPunct="1"/>
            <a:r>
              <a:rPr lang="es-ES" dirty="0" smtClean="0"/>
              <a:t>PROTAGONISTAS</a:t>
            </a:r>
          </a:p>
        </p:txBody>
      </p:sp>
      <p:pic>
        <p:nvPicPr>
          <p:cNvPr id="6148" name="Picture 4" descr="C:\Users\HP\Pictures\953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680" y="2478505"/>
            <a:ext cx="3120769" cy="412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63137"/>
      </p:ext>
    </p:extLst>
  </p:cSld>
  <p:clrMapOvr>
    <a:masterClrMapping/>
  </p:clrMapOvr>
  <p:transition spd="slow">
    <p:wheel spokes="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Pictures\1576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 y="3573016"/>
            <a:ext cx="4126625" cy="309634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259632" y="908720"/>
            <a:ext cx="4176464" cy="1077218"/>
          </a:xfrm>
          <a:prstGeom prst="rect">
            <a:avLst/>
          </a:prstGeom>
          <a:noFill/>
        </p:spPr>
        <p:txBody>
          <a:bodyPr wrap="square" rtlCol="0">
            <a:spAutoFit/>
          </a:bodyPr>
          <a:lstStyle/>
          <a:p>
            <a:r>
              <a:rPr lang="es-ES" sz="3200" b="1" dirty="0" smtClean="0"/>
              <a:t>Salen de su espacio natural</a:t>
            </a:r>
            <a:endParaRPr lang="es-ES" sz="3200" b="1" dirty="0"/>
          </a:p>
        </p:txBody>
      </p:sp>
      <p:pic>
        <p:nvPicPr>
          <p:cNvPr id="8195" name="Picture 3" descr="C:\Users\HP\Pictures\Bosque_Zapat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663" y="1420503"/>
            <a:ext cx="5004048" cy="3258917"/>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644008" y="5013176"/>
            <a:ext cx="4176464" cy="1446550"/>
          </a:xfrm>
          <a:prstGeom prst="rect">
            <a:avLst/>
          </a:prstGeom>
          <a:noFill/>
        </p:spPr>
        <p:txBody>
          <a:bodyPr wrap="square" rtlCol="0">
            <a:spAutoFit/>
          </a:bodyPr>
          <a:lstStyle/>
          <a:p>
            <a:r>
              <a:rPr lang="es-ES" sz="4400" dirty="0" smtClean="0"/>
              <a:t>Y se apropian de todo</a:t>
            </a:r>
            <a:endParaRPr lang="es-ES" sz="4400" dirty="0"/>
          </a:p>
        </p:txBody>
      </p:sp>
    </p:spTree>
    <p:extLst>
      <p:ext uri="{BB962C8B-B14F-4D97-AF65-F5344CB8AC3E}">
        <p14:creationId xmlns:p14="http://schemas.microsoft.com/office/powerpoint/2010/main" val="26188176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31840" y="476672"/>
            <a:ext cx="4968552" cy="1200329"/>
          </a:xfrm>
          <a:prstGeom prst="rect">
            <a:avLst/>
          </a:prstGeom>
          <a:noFill/>
        </p:spPr>
        <p:txBody>
          <a:bodyPr wrap="square" rtlCol="0">
            <a:spAutoFit/>
          </a:bodyPr>
          <a:lstStyle/>
          <a:p>
            <a:r>
              <a:rPr lang="es-ES" dirty="0" smtClean="0"/>
              <a:t>Entendemos por sociedad civil toda manifestación de la vida pública que no corresponde  a las instituciones oficiales del Estado, las regiones o los municipios</a:t>
            </a:r>
            <a:endParaRPr lang="es-ES" dirty="0"/>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559214"/>
            <a:ext cx="6388453" cy="4254162"/>
          </a:xfrm>
          <a:prstGeom prst="rect">
            <a:avLst/>
          </a:prstGeom>
        </p:spPr>
      </p:pic>
    </p:spTree>
    <p:extLst>
      <p:ext uri="{BB962C8B-B14F-4D97-AF65-F5344CB8AC3E}">
        <p14:creationId xmlns:p14="http://schemas.microsoft.com/office/powerpoint/2010/main" val="3898108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4941168"/>
            <a:ext cx="4320480" cy="13681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FFFF00"/>
                </a:solidFill>
                <a:effectLst>
                  <a:outerShdw blurRad="38100" dist="38100" dir="2700000" algn="tl">
                    <a:srgbClr val="000000">
                      <a:alpha val="43137"/>
                    </a:srgbClr>
                  </a:outerShdw>
                </a:effectLst>
              </a:rPr>
              <a:t>SERVILISMO Y CORTESÍA MAL ENTENDIDA</a:t>
            </a:r>
            <a:endParaRPr lang="es-ES" sz="2800" b="1" dirty="0">
              <a:solidFill>
                <a:srgbClr val="FFFF00"/>
              </a:solidFill>
              <a:effectLst>
                <a:outerShdw blurRad="38100" dist="38100" dir="2700000" algn="tl">
                  <a:srgbClr val="000000">
                    <a:alpha val="43137"/>
                  </a:srgbClr>
                </a:outerShdw>
              </a:effectLst>
            </a:endParaRPr>
          </a:p>
        </p:txBody>
      </p:sp>
      <p:sp>
        <p:nvSpPr>
          <p:cNvPr id="5" name="4 Rectángulo"/>
          <p:cNvSpPr/>
          <p:nvPr/>
        </p:nvSpPr>
        <p:spPr>
          <a:xfrm>
            <a:off x="840494" y="3356992"/>
            <a:ext cx="4320480" cy="136815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FFFF00"/>
                </a:solidFill>
                <a:effectLst>
                  <a:outerShdw blurRad="38100" dist="38100" dir="2700000" algn="tl">
                    <a:srgbClr val="000000">
                      <a:alpha val="43137"/>
                    </a:srgbClr>
                  </a:outerShdw>
                </a:effectLst>
              </a:rPr>
              <a:t>FALTA DE OFICIO DE LOS PROFESIONALES DEL PROTOCOLOO</a:t>
            </a:r>
            <a:endParaRPr lang="es-ES" sz="2800" b="1" dirty="0">
              <a:solidFill>
                <a:srgbClr val="FFFF00"/>
              </a:solidFill>
              <a:effectLst>
                <a:outerShdw blurRad="38100" dist="38100" dir="2700000" algn="tl">
                  <a:srgbClr val="000000">
                    <a:alpha val="43137"/>
                  </a:srgbClr>
                </a:outerShdw>
              </a:effectLst>
            </a:endParaRPr>
          </a:p>
        </p:txBody>
      </p:sp>
      <p:sp>
        <p:nvSpPr>
          <p:cNvPr id="6" name="5 Rectángulo"/>
          <p:cNvSpPr/>
          <p:nvPr/>
        </p:nvSpPr>
        <p:spPr>
          <a:xfrm>
            <a:off x="840494" y="1745322"/>
            <a:ext cx="4320480" cy="13681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FF0000"/>
                </a:solidFill>
                <a:effectLst>
                  <a:outerShdw blurRad="38100" dist="38100" dir="2700000" algn="tl">
                    <a:srgbClr val="000000">
                      <a:alpha val="43137"/>
                    </a:srgbClr>
                  </a:outerShdw>
                </a:effectLst>
              </a:rPr>
              <a:t>OSADÍA E IGNORANCIA DE LOS CARGOS PÚBLICOS</a:t>
            </a:r>
            <a:endParaRPr lang="es-ES" sz="2800" b="1" dirty="0">
              <a:solidFill>
                <a:srgbClr val="FF0000"/>
              </a:solidFill>
              <a:effectLst>
                <a:outerShdw blurRad="38100" dist="38100" dir="2700000" algn="tl">
                  <a:srgbClr val="000000">
                    <a:alpha val="43137"/>
                  </a:srgbClr>
                </a:outerShdw>
              </a:effectLst>
            </a:endParaRPr>
          </a:p>
        </p:txBody>
      </p:sp>
      <p:sp>
        <p:nvSpPr>
          <p:cNvPr id="2" name="CuadroTexto 1"/>
          <p:cNvSpPr txBox="1"/>
          <p:nvPr/>
        </p:nvSpPr>
        <p:spPr>
          <a:xfrm>
            <a:off x="842833" y="452080"/>
            <a:ext cx="7416824" cy="1077218"/>
          </a:xfrm>
          <a:prstGeom prst="rect">
            <a:avLst/>
          </a:prstGeom>
          <a:noFill/>
        </p:spPr>
        <p:txBody>
          <a:bodyPr wrap="square" rtlCol="0">
            <a:spAutoFit/>
          </a:bodyPr>
          <a:lstStyle/>
          <a:p>
            <a:r>
              <a:rPr lang="es-ES" sz="3200" b="1" dirty="0" smtClean="0">
                <a:effectLst>
                  <a:outerShdw blurRad="38100" dist="38100" dir="2700000" algn="tl">
                    <a:srgbClr val="000000">
                      <a:alpha val="43137"/>
                    </a:srgbClr>
                  </a:outerShdw>
                </a:effectLst>
              </a:rPr>
              <a:t>¿Por qué surgen determinados problemas de protocolo?</a:t>
            </a:r>
            <a:endParaRPr lang="es-E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891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66800" y="764704"/>
            <a:ext cx="7772400" cy="5331296"/>
          </a:xfrm>
        </p:spPr>
        <p:txBody>
          <a:bodyPr/>
          <a:lstStyle/>
          <a:p>
            <a:r>
              <a:rPr lang="es-ES" sz="2800" dirty="0" smtClean="0"/>
              <a:t>Pero también al chantaje moral o la simple amenaza……..</a:t>
            </a:r>
          </a:p>
          <a:p>
            <a:endParaRPr lang="es-ES" sz="2800" dirty="0"/>
          </a:p>
          <a:p>
            <a:r>
              <a:rPr lang="es-ES" sz="2800" dirty="0" smtClean="0"/>
              <a:t>Pero es un </a:t>
            </a:r>
            <a:r>
              <a:rPr lang="es-ES" sz="2800" dirty="0"/>
              <a:t>mal menor, </a:t>
            </a:r>
            <a:r>
              <a:rPr lang="es-ES" sz="2800" dirty="0" smtClean="0"/>
              <a:t>asumible</a:t>
            </a:r>
            <a:r>
              <a:rPr lang="es-ES" sz="2800" dirty="0"/>
              <a:t>, con tal de evitar situaciones embarazosas o el deslucimiento del acto, o el simple enfado de los invitados oficiales si no se les permite ocupar la plaza a la que tienen derecho.</a:t>
            </a:r>
          </a:p>
          <a:p>
            <a:endParaRPr lang="es-ES" dirty="0"/>
          </a:p>
        </p:txBody>
      </p:sp>
    </p:spTree>
    <p:extLst>
      <p:ext uri="{BB962C8B-B14F-4D97-AF65-F5344CB8AC3E}">
        <p14:creationId xmlns:p14="http://schemas.microsoft.com/office/powerpoint/2010/main" val="2230037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E58CFD73-4D26-45D5-B477-EF203F19EBDD}" type="slidenum">
              <a:rPr lang="es-ES" smtClean="0"/>
              <a:pPr/>
              <a:t>99</a:t>
            </a:fld>
            <a:endParaRPr lang="es-ES"/>
          </a:p>
        </p:txBody>
      </p:sp>
      <p:sp>
        <p:nvSpPr>
          <p:cNvPr id="6" name="Marcador de pie de página 1"/>
          <p:cNvSpPr>
            <a:spLocks noGrp="1"/>
          </p:cNvSpPr>
          <p:nvPr>
            <p:ph type="ftr" sz="quarter" idx="11"/>
          </p:nvPr>
        </p:nvSpPr>
        <p:spPr>
          <a:xfrm>
            <a:off x="795061" y="2230314"/>
            <a:ext cx="3859795" cy="228660"/>
          </a:xfrm>
        </p:spPr>
        <p:txBody>
          <a:bodyPr/>
          <a:lstStyle/>
          <a:p>
            <a:r>
              <a:rPr lang="es-ES" sz="4800" b="1" dirty="0" smtClean="0">
                <a:solidFill>
                  <a:srgbClr val="FFFF00">
                    <a:alpha val="60000"/>
                  </a:srgbClr>
                </a:solidFill>
                <a:effectLst>
                  <a:outerShdw blurRad="38100" dist="38100" dir="2700000" algn="tl">
                    <a:srgbClr val="000000">
                      <a:alpha val="43137"/>
                    </a:srgbClr>
                  </a:outerShdw>
                </a:effectLst>
              </a:rPr>
              <a:t>Mucha gracias</a:t>
            </a:r>
            <a:endParaRPr lang="es-ES" sz="4800" b="1" dirty="0">
              <a:solidFill>
                <a:srgbClr val="FFFF00">
                  <a:alpha val="60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6104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56</TotalTime>
  <Words>3209</Words>
  <Application>Microsoft Office PowerPoint</Application>
  <PresentationFormat>Presentación en pantalla (4:3)</PresentationFormat>
  <Paragraphs>394</Paragraphs>
  <Slides>99</Slides>
  <Notes>18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99</vt:i4>
      </vt:variant>
    </vt:vector>
  </HeadingPairs>
  <TitlesOfParts>
    <vt:vector size="108" baseType="lpstr">
      <vt:lpstr>ＭＳ Ｐゴシック</vt:lpstr>
      <vt:lpstr>ＭＳ Ｐゴシック</vt:lpstr>
      <vt:lpstr>Arial</vt:lpstr>
      <vt:lpstr>Calibri</vt:lpstr>
      <vt:lpstr>Century Gothic</vt:lpstr>
      <vt:lpstr>Times New Roman</vt:lpstr>
      <vt:lpstr>Wingdings</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protocolo en una ciencia de resultados</vt:lpstr>
      <vt:lpstr>Qué entendemos por protocolo</vt:lpstr>
      <vt:lpstr>En sentido general</vt:lpstr>
      <vt:lpstr>Pero para nosotros es</vt:lpstr>
      <vt:lpstr>Presentación de PowerPoint</vt:lpstr>
      <vt:lpstr>Presentación de PowerPoint</vt:lpstr>
      <vt:lpstr>Presentación de PowerPoint</vt:lpstr>
      <vt:lpstr>Presentación de PowerPoint</vt:lpstr>
      <vt:lpstr>LAS NORMAS</vt:lpstr>
      <vt:lpstr>Presentación de PowerPoint</vt:lpstr>
      <vt:lpstr>El protocolo es ante todo un regla de….</vt:lpstr>
      <vt:lpstr>Presentación de PowerPoint</vt:lpstr>
      <vt:lpstr>Presentación de PowerPoint</vt:lpstr>
      <vt:lpstr>Presentación de PowerPoint</vt:lpstr>
      <vt:lpstr>El honor social del político</vt:lpstr>
      <vt:lpstr>Presentación de PowerPoint</vt:lpstr>
      <vt:lpstr>Presentación de PowerPoint</vt:lpstr>
      <vt:lpstr>Presentación de PowerPoint</vt:lpstr>
      <vt:lpstr>Presentación de PowerPoint</vt:lpstr>
      <vt:lpstr>Presentación de PowerPoint</vt:lpstr>
      <vt:lpstr>Presentación de PowerPoint</vt:lpstr>
      <vt:lpstr>¿y qué es la sociedad civil?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acto tiene interés por sí mismo o no lo tiene, vayan al mismo o no los medios de comunicación </vt:lpstr>
      <vt:lpstr>Presentación de PowerPoint</vt:lpstr>
      <vt:lpstr>REGLAS </vt:lpstr>
      <vt:lpstr>Presentación de PowerPoint</vt:lpstr>
      <vt:lpstr>Así se organiza bien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PERCEPCIÓN DE LO CORRECTO</vt:lpstr>
      <vt:lpstr>La percepción de lo correcto Tres principios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veces os personajes asumen roles que no les corresponden</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Ramos</dc:creator>
  <cp:lastModifiedBy>FERNANDO</cp:lastModifiedBy>
  <cp:revision>32</cp:revision>
  <dcterms:created xsi:type="dcterms:W3CDTF">2017-03-23T17:52:36Z</dcterms:created>
  <dcterms:modified xsi:type="dcterms:W3CDTF">2023-09-27T19:02:20Z</dcterms:modified>
</cp:coreProperties>
</file>