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306" r:id="rId3"/>
    <p:sldId id="257" r:id="rId4"/>
    <p:sldId id="319" r:id="rId5"/>
    <p:sldId id="320" r:id="rId6"/>
    <p:sldId id="311" r:id="rId7"/>
    <p:sldId id="312" r:id="rId8"/>
    <p:sldId id="321" r:id="rId9"/>
    <p:sldId id="307" r:id="rId10"/>
    <p:sldId id="308" r:id="rId11"/>
    <p:sldId id="323" r:id="rId12"/>
    <p:sldId id="322" r:id="rId13"/>
    <p:sldId id="316" r:id="rId14"/>
    <p:sldId id="314" r:id="rId15"/>
    <p:sldId id="318" r:id="rId16"/>
    <p:sldId id="325" r:id="rId17"/>
    <p:sldId id="324" r:id="rId18"/>
    <p:sldId id="326" r:id="rId19"/>
    <p:sldId id="327" r:id="rId20"/>
    <p:sldId id="317"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38"/>
    <a:srgbClr val="5AA0F5"/>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337878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3D9FA67-62DC-4C5A-AB9F-A116D06F71CC}" type="datetimeFigureOut">
              <a:rPr lang="es-ES" smtClean="0"/>
              <a:t>02/10/2023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98583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279476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278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354667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1245135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50296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1620633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264417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314015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145734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3D9FA67-62DC-4C5A-AB9F-A116D06F71CC}" type="datetimeFigureOut">
              <a:rPr lang="es-ES" smtClean="0"/>
              <a:t>02/10/2023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278567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3D9FA67-62DC-4C5A-AB9F-A116D06F71CC}" type="datetimeFigureOut">
              <a:rPr lang="es-ES" smtClean="0"/>
              <a:t>02/10/2023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406912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109607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42308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53D9FA67-62DC-4C5A-AB9F-A116D06F71CC}" type="datetimeFigureOut">
              <a:rPr lang="es-ES" smtClean="0"/>
              <a:t>02/10/2023</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241625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3D9FA67-62DC-4C5A-AB9F-A116D06F71CC}" type="datetimeFigureOut">
              <a:rPr lang="es-ES" smtClean="0"/>
              <a:t>02/10/2023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01F71F-EBCF-4CE6-8BDE-ACE95475E649}" type="slidenum">
              <a:rPr lang="es-ES" smtClean="0"/>
              <a:t>‹Nº›</a:t>
            </a:fld>
            <a:endParaRPr lang="es-ES"/>
          </a:p>
        </p:txBody>
      </p:sp>
    </p:spTree>
    <p:extLst>
      <p:ext uri="{BB962C8B-B14F-4D97-AF65-F5344CB8AC3E}">
        <p14:creationId xmlns:p14="http://schemas.microsoft.com/office/powerpoint/2010/main" val="23143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3D9FA67-62DC-4C5A-AB9F-A116D06F71CC}" type="datetimeFigureOut">
              <a:rPr lang="es-ES" smtClean="0"/>
              <a:t>02/10/2023</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01F71F-EBCF-4CE6-8BDE-ACE95475E649}" type="slidenum">
              <a:rPr lang="es-ES" smtClean="0"/>
              <a:t>‹Nº›</a:t>
            </a:fld>
            <a:endParaRPr lang="es-ES"/>
          </a:p>
        </p:txBody>
      </p:sp>
    </p:spTree>
    <p:extLst>
      <p:ext uri="{BB962C8B-B14F-4D97-AF65-F5344CB8AC3E}">
        <p14:creationId xmlns:p14="http://schemas.microsoft.com/office/powerpoint/2010/main" val="1734716982"/>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1524000" y="1293338"/>
            <a:ext cx="8885274" cy="3274592"/>
          </a:xfrm>
        </p:spPr>
        <p:txBody>
          <a:bodyPr anchor="ctr">
            <a:noAutofit/>
          </a:bodyPr>
          <a:lstStyle/>
          <a:p>
            <a:r>
              <a:rPr lang="es-ES" sz="8800" b="1" dirty="0"/>
              <a:t>PROTOCOLO JUDICIAL</a:t>
            </a:r>
            <a:endParaRPr lang="es-ES" sz="8800" dirty="0"/>
          </a:p>
        </p:txBody>
      </p:sp>
      <p:sp>
        <p:nvSpPr>
          <p:cNvPr id="3" name="Subtítulo 2">
            <a:extLst>
              <a:ext uri="{FF2B5EF4-FFF2-40B4-BE49-F238E27FC236}">
                <a16:creationId xmlns:a16="http://schemas.microsoft.com/office/drawing/2014/main" id="{72FAABC3-651F-4ED8-A22A-6E4C7223609A}"/>
              </a:ext>
            </a:extLst>
          </p:cNvPr>
          <p:cNvSpPr>
            <a:spLocks noGrp="1"/>
          </p:cNvSpPr>
          <p:nvPr>
            <p:ph type="subTitle" idx="1"/>
          </p:nvPr>
        </p:nvSpPr>
        <p:spPr>
          <a:xfrm>
            <a:off x="1524000" y="5050028"/>
            <a:ext cx="9121254" cy="514634"/>
          </a:xfrm>
        </p:spPr>
        <p:txBody>
          <a:bodyPr anchor="ctr">
            <a:normAutofit/>
          </a:bodyPr>
          <a:lstStyle/>
          <a:p>
            <a:r>
              <a:rPr lang="es-ES" i="1" dirty="0">
                <a:solidFill>
                  <a:schemeClr val="tx1"/>
                </a:solidFill>
              </a:rPr>
              <a:t>María pardo ríos</a:t>
            </a:r>
          </a:p>
        </p:txBody>
      </p:sp>
      <p:sp>
        <p:nvSpPr>
          <p:cNvPr id="4" name="Subtítulo 2">
            <a:extLst>
              <a:ext uri="{FF2B5EF4-FFF2-40B4-BE49-F238E27FC236}">
                <a16:creationId xmlns:a16="http://schemas.microsoft.com/office/drawing/2014/main" id="{262C271B-6D18-4A0D-BB8A-6E9604567F82}"/>
              </a:ext>
            </a:extLst>
          </p:cNvPr>
          <p:cNvSpPr txBox="1">
            <a:spLocks/>
          </p:cNvSpPr>
          <p:nvPr/>
        </p:nvSpPr>
        <p:spPr>
          <a:xfrm>
            <a:off x="1546746" y="5532126"/>
            <a:ext cx="8862528" cy="514634"/>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s-ES" b="1" dirty="0">
                <a:solidFill>
                  <a:schemeClr val="tx1"/>
                </a:solidFill>
              </a:rPr>
              <a:t>Jefa del gabinete de comunicación del </a:t>
            </a:r>
            <a:r>
              <a:rPr lang="es-ES" b="1" dirty="0" err="1">
                <a:solidFill>
                  <a:schemeClr val="tx1"/>
                </a:solidFill>
              </a:rPr>
              <a:t>tsxg</a:t>
            </a:r>
            <a:endParaRPr lang="es-ES" b="1" dirty="0">
              <a:solidFill>
                <a:schemeClr val="tx1"/>
              </a:solidFill>
            </a:endParaRPr>
          </a:p>
        </p:txBody>
      </p:sp>
      <p:cxnSp>
        <p:nvCxnSpPr>
          <p:cNvPr id="6" name="Conector recto 5">
            <a:extLst>
              <a:ext uri="{FF2B5EF4-FFF2-40B4-BE49-F238E27FC236}">
                <a16:creationId xmlns:a16="http://schemas.microsoft.com/office/drawing/2014/main" id="{A9C1170D-AF18-4FD8-894B-C067955E1A54}"/>
              </a:ext>
            </a:extLst>
          </p:cNvPr>
          <p:cNvCxnSpPr>
            <a:cxnSpLocks/>
          </p:cNvCxnSpPr>
          <p:nvPr/>
        </p:nvCxnSpPr>
        <p:spPr>
          <a:xfrm>
            <a:off x="1647825" y="4876800"/>
            <a:ext cx="8477250" cy="0"/>
          </a:xfrm>
          <a:prstGeom prst="line">
            <a:avLst/>
          </a:prstGeom>
          <a:ln>
            <a:solidFill>
              <a:srgbClr val="99CB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8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80945" y="489218"/>
            <a:ext cx="10119360" cy="959413"/>
          </a:xfrm>
        </p:spPr>
        <p:txBody>
          <a:bodyPr anchor="ctr">
            <a:noAutofit/>
          </a:bodyPr>
          <a:lstStyle/>
          <a:p>
            <a:r>
              <a:rPr lang="es-ES" sz="4800" b="1" spc="-150" dirty="0"/>
              <a:t>ORDENACIÓN DE LOS ASISTENTES</a:t>
            </a:r>
            <a:endParaRPr lang="es-ES" sz="4800" spc="-150" dirty="0"/>
          </a:p>
        </p:txBody>
      </p:sp>
      <p:sp>
        <p:nvSpPr>
          <p:cNvPr id="15" name="CuadroTexto 14">
            <a:extLst>
              <a:ext uri="{FF2B5EF4-FFF2-40B4-BE49-F238E27FC236}">
                <a16:creationId xmlns:a16="http://schemas.microsoft.com/office/drawing/2014/main" id="{F0FCCDE4-5FDA-CE40-948C-B4E78D4EF88E}"/>
              </a:ext>
            </a:extLst>
          </p:cNvPr>
          <p:cNvSpPr txBox="1"/>
          <p:nvPr/>
        </p:nvSpPr>
        <p:spPr>
          <a:xfrm>
            <a:off x="0" y="6033033"/>
            <a:ext cx="12192000" cy="375552"/>
          </a:xfrm>
          <a:prstGeom prst="rect">
            <a:avLst/>
          </a:prstGeom>
          <a:noFill/>
        </p:spPr>
        <p:txBody>
          <a:bodyPr wrap="square">
            <a:spAutoFit/>
          </a:bodyPr>
          <a:lstStyle/>
          <a:p>
            <a:pPr algn="ctr">
              <a:lnSpc>
                <a:spcPct val="107000"/>
              </a:lnSpc>
              <a:spcAft>
                <a:spcPts val="800"/>
              </a:spcAft>
            </a:pPr>
            <a:r>
              <a:rPr lang="es-ES" sz="1800" b="1" dirty="0">
                <a:solidFill>
                  <a:srgbClr val="99CB38"/>
                </a:solidFill>
                <a:effectLst/>
                <a:ea typeface="Calibri" panose="020F0502020204030204" pitchFamily="34" charset="0"/>
                <a:cs typeface="Times New Roman" panose="02020603050405020304" pitchFamily="18" charset="0"/>
              </a:rPr>
              <a:t>Reglamento: </a:t>
            </a:r>
            <a:r>
              <a:rPr lang="es-ES" b="1" dirty="0">
                <a:solidFill>
                  <a:srgbClr val="99CB38"/>
                </a:solidFill>
                <a:ea typeface="Calibri" panose="020F0502020204030204" pitchFamily="34" charset="0"/>
                <a:cs typeface="Times New Roman" panose="02020603050405020304" pitchFamily="18" charset="0"/>
              </a:rPr>
              <a:t>r</a:t>
            </a:r>
            <a:r>
              <a:rPr lang="es-ES" sz="1800" b="1" dirty="0">
                <a:solidFill>
                  <a:srgbClr val="99CB38"/>
                </a:solidFill>
                <a:effectLst/>
                <a:ea typeface="Calibri" panose="020F0502020204030204" pitchFamily="34" charset="0"/>
                <a:cs typeface="Times New Roman" panose="02020603050405020304" pitchFamily="18" charset="0"/>
              </a:rPr>
              <a:t>égimen jurídico específico de difícil cumplimiento</a:t>
            </a:r>
          </a:p>
        </p:txBody>
      </p:sp>
      <p:pic>
        <p:nvPicPr>
          <p:cNvPr id="6" name="Imagen 5" descr="Un grupo de personas en un salón&#10;&#10;Descripción generada automáticamente">
            <a:extLst>
              <a:ext uri="{FF2B5EF4-FFF2-40B4-BE49-F238E27FC236}">
                <a16:creationId xmlns:a16="http://schemas.microsoft.com/office/drawing/2014/main" id="{C8259F56-2C10-89CC-4216-E40A64713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080" y="1448631"/>
            <a:ext cx="7561277" cy="4253218"/>
          </a:xfrm>
          <a:prstGeom prst="rect">
            <a:avLst/>
          </a:prstGeom>
        </p:spPr>
      </p:pic>
    </p:spTree>
    <p:extLst>
      <p:ext uri="{BB962C8B-B14F-4D97-AF65-F5344CB8AC3E}">
        <p14:creationId xmlns:p14="http://schemas.microsoft.com/office/powerpoint/2010/main" val="229315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80945" y="489218"/>
            <a:ext cx="10119360" cy="959413"/>
          </a:xfrm>
        </p:spPr>
        <p:txBody>
          <a:bodyPr anchor="ctr">
            <a:noAutofit/>
          </a:bodyPr>
          <a:lstStyle/>
          <a:p>
            <a:r>
              <a:rPr lang="es-ES" sz="4800" b="1" spc="-150" dirty="0"/>
              <a:t>ORDENACIÓN DE LOS ASISTENTES</a:t>
            </a:r>
            <a:endParaRPr lang="es-ES" sz="4800" spc="-150" dirty="0"/>
          </a:p>
        </p:txBody>
      </p:sp>
      <p:pic>
        <p:nvPicPr>
          <p:cNvPr id="4" name="Imagen 3">
            <a:extLst>
              <a:ext uri="{FF2B5EF4-FFF2-40B4-BE49-F238E27FC236}">
                <a16:creationId xmlns:a16="http://schemas.microsoft.com/office/drawing/2014/main" id="{E0E3D8E2-9121-CA4A-15F2-4F180279C72A}"/>
              </a:ext>
            </a:extLst>
          </p:cNvPr>
          <p:cNvPicPr>
            <a:picLocks noChangeAspect="1"/>
          </p:cNvPicPr>
          <p:nvPr/>
        </p:nvPicPr>
        <p:blipFill>
          <a:blip r:embed="rId2"/>
          <a:stretch>
            <a:fillRect/>
          </a:stretch>
        </p:blipFill>
        <p:spPr>
          <a:xfrm>
            <a:off x="1942051" y="1448631"/>
            <a:ext cx="7620000" cy="5067300"/>
          </a:xfrm>
          <a:prstGeom prst="rect">
            <a:avLst/>
          </a:prstGeom>
        </p:spPr>
      </p:pic>
    </p:spTree>
    <p:extLst>
      <p:ext uri="{BB962C8B-B14F-4D97-AF65-F5344CB8AC3E}">
        <p14:creationId xmlns:p14="http://schemas.microsoft.com/office/powerpoint/2010/main" val="157160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4BBCD9-34D2-14F4-F8CF-196B6F3FE439}"/>
              </a:ext>
            </a:extLst>
          </p:cNvPr>
          <p:cNvPicPr>
            <a:picLocks noChangeAspect="1"/>
          </p:cNvPicPr>
          <p:nvPr/>
        </p:nvPicPr>
        <p:blipFill>
          <a:blip r:embed="rId2"/>
          <a:stretch>
            <a:fillRect/>
          </a:stretch>
        </p:blipFill>
        <p:spPr>
          <a:xfrm>
            <a:off x="1912122" y="772795"/>
            <a:ext cx="762392" cy="762392"/>
          </a:xfrm>
          <a:prstGeom prst="rect">
            <a:avLst/>
          </a:prstGeom>
        </p:spPr>
      </p:pic>
      <p:sp>
        <p:nvSpPr>
          <p:cNvPr id="3" name="CuadroTexto 2">
            <a:extLst>
              <a:ext uri="{FF2B5EF4-FFF2-40B4-BE49-F238E27FC236}">
                <a16:creationId xmlns:a16="http://schemas.microsoft.com/office/drawing/2014/main" id="{AF29B5AB-55A9-6E66-C0F2-7C13C0E13D2F}"/>
              </a:ext>
            </a:extLst>
          </p:cNvPr>
          <p:cNvSpPr txBox="1"/>
          <p:nvPr/>
        </p:nvSpPr>
        <p:spPr>
          <a:xfrm>
            <a:off x="1000060" y="2065529"/>
            <a:ext cx="10568358" cy="4071884"/>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Definir día y hora</a:t>
            </a:r>
          </a:p>
          <a:p>
            <a:pPr marL="342900" indent="-342900" algn="just">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Listado invitados/as</a:t>
            </a:r>
          </a:p>
          <a:p>
            <a:pPr marL="342900" indent="-342900" algn="just">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Diseño y envío invitación (asistencia física y online)</a:t>
            </a:r>
          </a:p>
          <a:p>
            <a:pPr marL="342900" indent="-342900" algn="just">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Confirmaciones</a:t>
            </a:r>
          </a:p>
          <a:p>
            <a:pPr marL="342900" indent="-342900" algn="just">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Colocación de la sala</a:t>
            </a:r>
          </a:p>
          <a:p>
            <a:pPr marL="342900" indent="-342900" algn="just">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Convocatoria, nota y atención a medios (redactores y gráficos)</a:t>
            </a:r>
          </a:p>
          <a:p>
            <a:pPr marL="342900" indent="-342900" algn="just">
              <a:lnSpc>
                <a:spcPct val="107000"/>
              </a:lnSpc>
              <a:spcAft>
                <a:spcPts val="800"/>
              </a:spcAft>
              <a:buFont typeface="Arial" panose="020B0604020202020204" pitchFamily="34" charset="0"/>
              <a:buChar char="•"/>
            </a:pPr>
            <a:r>
              <a:rPr lang="es-ES" sz="2500" dirty="0" err="1">
                <a:ea typeface="Calibri" panose="020F0502020204030204" pitchFamily="34" charset="0"/>
                <a:cs typeface="Times New Roman" panose="02020603050405020304" pitchFamily="18" charset="0"/>
              </a:rPr>
              <a:t>Streaming</a:t>
            </a:r>
            <a:r>
              <a:rPr lang="es-ES" sz="2500" dirty="0">
                <a:ea typeface="Calibri" panose="020F0502020204030204" pitchFamily="34" charset="0"/>
                <a:cs typeface="Times New Roman" panose="02020603050405020304" pitchFamily="18" charset="0"/>
              </a:rPr>
              <a:t> y redes</a:t>
            </a:r>
          </a:p>
          <a:p>
            <a:pPr marL="342900" indent="-342900" algn="just">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Catering</a:t>
            </a:r>
          </a:p>
        </p:txBody>
      </p:sp>
      <p:pic>
        <p:nvPicPr>
          <p:cNvPr id="6" name="Imagen 5">
            <a:extLst>
              <a:ext uri="{FF2B5EF4-FFF2-40B4-BE49-F238E27FC236}">
                <a16:creationId xmlns:a16="http://schemas.microsoft.com/office/drawing/2014/main" id="{28E38D15-DDC2-B057-E38B-B6BA37AAF716}"/>
              </a:ext>
            </a:extLst>
          </p:cNvPr>
          <p:cNvPicPr>
            <a:picLocks noChangeAspect="1"/>
          </p:cNvPicPr>
          <p:nvPr/>
        </p:nvPicPr>
        <p:blipFill>
          <a:blip r:embed="rId3"/>
          <a:stretch>
            <a:fillRect/>
          </a:stretch>
        </p:blipFill>
        <p:spPr>
          <a:xfrm>
            <a:off x="2947332" y="772795"/>
            <a:ext cx="762392" cy="762392"/>
          </a:xfrm>
          <a:prstGeom prst="rect">
            <a:avLst/>
          </a:prstGeom>
        </p:spPr>
      </p:pic>
      <p:pic>
        <p:nvPicPr>
          <p:cNvPr id="8" name="Imagen 7">
            <a:extLst>
              <a:ext uri="{FF2B5EF4-FFF2-40B4-BE49-F238E27FC236}">
                <a16:creationId xmlns:a16="http://schemas.microsoft.com/office/drawing/2014/main" id="{3CB1DC92-14EE-E0E4-AA13-FD92FCA02F6F}"/>
              </a:ext>
            </a:extLst>
          </p:cNvPr>
          <p:cNvPicPr>
            <a:picLocks noChangeAspect="1"/>
          </p:cNvPicPr>
          <p:nvPr/>
        </p:nvPicPr>
        <p:blipFill>
          <a:blip r:embed="rId2"/>
          <a:stretch>
            <a:fillRect/>
          </a:stretch>
        </p:blipFill>
        <p:spPr>
          <a:xfrm>
            <a:off x="3982542" y="772795"/>
            <a:ext cx="762392" cy="762392"/>
          </a:xfrm>
          <a:prstGeom prst="rect">
            <a:avLst/>
          </a:prstGeom>
        </p:spPr>
      </p:pic>
      <p:pic>
        <p:nvPicPr>
          <p:cNvPr id="10" name="Imagen 9">
            <a:extLst>
              <a:ext uri="{FF2B5EF4-FFF2-40B4-BE49-F238E27FC236}">
                <a16:creationId xmlns:a16="http://schemas.microsoft.com/office/drawing/2014/main" id="{2050B90C-7A70-E5BE-4582-DDB9739D745C}"/>
              </a:ext>
            </a:extLst>
          </p:cNvPr>
          <p:cNvPicPr>
            <a:picLocks noChangeAspect="1"/>
          </p:cNvPicPr>
          <p:nvPr/>
        </p:nvPicPr>
        <p:blipFill>
          <a:blip r:embed="rId3"/>
          <a:stretch>
            <a:fillRect/>
          </a:stretch>
        </p:blipFill>
        <p:spPr>
          <a:xfrm>
            <a:off x="5017752" y="772795"/>
            <a:ext cx="762392" cy="762392"/>
          </a:xfrm>
          <a:prstGeom prst="rect">
            <a:avLst/>
          </a:prstGeom>
        </p:spPr>
      </p:pic>
      <p:pic>
        <p:nvPicPr>
          <p:cNvPr id="11" name="Imagen 10">
            <a:extLst>
              <a:ext uri="{FF2B5EF4-FFF2-40B4-BE49-F238E27FC236}">
                <a16:creationId xmlns:a16="http://schemas.microsoft.com/office/drawing/2014/main" id="{CDF8F78E-4007-C357-5831-97816557A06F}"/>
              </a:ext>
            </a:extLst>
          </p:cNvPr>
          <p:cNvPicPr>
            <a:picLocks noChangeAspect="1"/>
          </p:cNvPicPr>
          <p:nvPr/>
        </p:nvPicPr>
        <p:blipFill>
          <a:blip r:embed="rId2"/>
          <a:stretch>
            <a:fillRect/>
          </a:stretch>
        </p:blipFill>
        <p:spPr>
          <a:xfrm>
            <a:off x="6046363" y="772795"/>
            <a:ext cx="762392" cy="762392"/>
          </a:xfrm>
          <a:prstGeom prst="rect">
            <a:avLst/>
          </a:prstGeom>
        </p:spPr>
      </p:pic>
      <p:pic>
        <p:nvPicPr>
          <p:cNvPr id="12" name="Imagen 11">
            <a:extLst>
              <a:ext uri="{FF2B5EF4-FFF2-40B4-BE49-F238E27FC236}">
                <a16:creationId xmlns:a16="http://schemas.microsoft.com/office/drawing/2014/main" id="{CBDF3ED7-A805-98B6-1A34-DB478FCDD160}"/>
              </a:ext>
            </a:extLst>
          </p:cNvPr>
          <p:cNvPicPr>
            <a:picLocks noChangeAspect="1"/>
          </p:cNvPicPr>
          <p:nvPr/>
        </p:nvPicPr>
        <p:blipFill>
          <a:blip r:embed="rId3"/>
          <a:stretch>
            <a:fillRect/>
          </a:stretch>
        </p:blipFill>
        <p:spPr>
          <a:xfrm>
            <a:off x="7081573" y="772795"/>
            <a:ext cx="762392" cy="762392"/>
          </a:xfrm>
          <a:prstGeom prst="rect">
            <a:avLst/>
          </a:prstGeom>
        </p:spPr>
      </p:pic>
      <p:pic>
        <p:nvPicPr>
          <p:cNvPr id="13" name="Imagen 12">
            <a:extLst>
              <a:ext uri="{FF2B5EF4-FFF2-40B4-BE49-F238E27FC236}">
                <a16:creationId xmlns:a16="http://schemas.microsoft.com/office/drawing/2014/main" id="{E8B853FE-73D8-909C-86BB-CC11CCFFD7AF}"/>
              </a:ext>
            </a:extLst>
          </p:cNvPr>
          <p:cNvPicPr>
            <a:picLocks noChangeAspect="1"/>
          </p:cNvPicPr>
          <p:nvPr/>
        </p:nvPicPr>
        <p:blipFill>
          <a:blip r:embed="rId2"/>
          <a:stretch>
            <a:fillRect/>
          </a:stretch>
        </p:blipFill>
        <p:spPr>
          <a:xfrm>
            <a:off x="8116783" y="772795"/>
            <a:ext cx="762392" cy="762392"/>
          </a:xfrm>
          <a:prstGeom prst="rect">
            <a:avLst/>
          </a:prstGeom>
        </p:spPr>
      </p:pic>
      <p:pic>
        <p:nvPicPr>
          <p:cNvPr id="14" name="Imagen 13">
            <a:extLst>
              <a:ext uri="{FF2B5EF4-FFF2-40B4-BE49-F238E27FC236}">
                <a16:creationId xmlns:a16="http://schemas.microsoft.com/office/drawing/2014/main" id="{DB886D02-04A0-4D00-41DF-E29DC37B8C1E}"/>
              </a:ext>
            </a:extLst>
          </p:cNvPr>
          <p:cNvPicPr>
            <a:picLocks noChangeAspect="1"/>
          </p:cNvPicPr>
          <p:nvPr/>
        </p:nvPicPr>
        <p:blipFill>
          <a:blip r:embed="rId3"/>
          <a:stretch>
            <a:fillRect/>
          </a:stretch>
        </p:blipFill>
        <p:spPr>
          <a:xfrm>
            <a:off x="9151993" y="772795"/>
            <a:ext cx="762392" cy="762392"/>
          </a:xfrm>
          <a:prstGeom prst="rect">
            <a:avLst/>
          </a:prstGeom>
        </p:spPr>
      </p:pic>
    </p:spTree>
    <p:extLst>
      <p:ext uri="{BB962C8B-B14F-4D97-AF65-F5344CB8AC3E}">
        <p14:creationId xmlns:p14="http://schemas.microsoft.com/office/powerpoint/2010/main" val="124189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r>
              <a:rPr lang="es-ES" sz="4800" b="1" spc="-150" dirty="0"/>
              <a:t>ESTRATEGIA DE COMUNICACIÓN</a:t>
            </a:r>
            <a:endParaRPr lang="es-ES" sz="4800" spc="-150" dirty="0"/>
          </a:p>
        </p:txBody>
      </p:sp>
      <p:pic>
        <p:nvPicPr>
          <p:cNvPr id="13" name="Imagen 12">
            <a:extLst>
              <a:ext uri="{FF2B5EF4-FFF2-40B4-BE49-F238E27FC236}">
                <a16:creationId xmlns:a16="http://schemas.microsoft.com/office/drawing/2014/main" id="{534CAE6A-F3ED-A669-70F0-8496DE1D53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96250" y="1785720"/>
            <a:ext cx="4600200" cy="3066800"/>
          </a:xfrm>
          <a:prstGeom prst="rect">
            <a:avLst/>
          </a:prstGeom>
          <a:ln w="9525">
            <a:solidFill>
              <a:srgbClr val="99CB38"/>
            </a:solidFill>
          </a:ln>
        </p:spPr>
      </p:pic>
      <p:pic>
        <p:nvPicPr>
          <p:cNvPr id="6" name="Marcador de contenido 4" descr="Reproducir con relleno sólido">
            <a:extLst>
              <a:ext uri="{FF2B5EF4-FFF2-40B4-BE49-F238E27FC236}">
                <a16:creationId xmlns:a16="http://schemas.microsoft.com/office/drawing/2014/main" id="{4049454E-E0DE-F6C8-47CB-3641F91DE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111" y="1995497"/>
            <a:ext cx="506147" cy="506147"/>
          </a:xfrm>
          <a:prstGeom prst="rect">
            <a:avLst/>
          </a:prstGeom>
        </p:spPr>
      </p:pic>
      <p:sp>
        <p:nvSpPr>
          <p:cNvPr id="9" name="CuadroTexto 8">
            <a:extLst>
              <a:ext uri="{FF2B5EF4-FFF2-40B4-BE49-F238E27FC236}">
                <a16:creationId xmlns:a16="http://schemas.microsoft.com/office/drawing/2014/main" id="{54C18235-5DA7-9E98-7471-FC427285EDB9}"/>
              </a:ext>
            </a:extLst>
          </p:cNvPr>
          <p:cNvSpPr txBox="1"/>
          <p:nvPr/>
        </p:nvSpPr>
        <p:spPr>
          <a:xfrm>
            <a:off x="1425258" y="1995497"/>
            <a:ext cx="5170992" cy="978794"/>
          </a:xfrm>
          <a:prstGeom prst="rect">
            <a:avLst/>
          </a:prstGeom>
          <a:noFill/>
        </p:spPr>
        <p:txBody>
          <a:bodyPr wrap="square">
            <a:spAutoFit/>
          </a:bodyPr>
          <a:lstStyle/>
          <a:p>
            <a:pPr>
              <a:lnSpc>
                <a:spcPct val="107000"/>
              </a:lnSpc>
              <a:spcAft>
                <a:spcPts val="800"/>
              </a:spcAft>
            </a:pPr>
            <a:r>
              <a:rPr lang="es-ES" sz="2800" dirty="0">
                <a:effectLst/>
                <a:ea typeface="Calibri" panose="020F0502020204030204" pitchFamily="34" charset="0"/>
                <a:cs typeface="Times New Roman" panose="02020603050405020304" pitchFamily="18" charset="0"/>
              </a:rPr>
              <a:t>Tanto para actos solemnes como para juicios</a:t>
            </a:r>
          </a:p>
        </p:txBody>
      </p:sp>
      <p:sp>
        <p:nvSpPr>
          <p:cNvPr id="12" name="CuadroTexto 11">
            <a:extLst>
              <a:ext uri="{FF2B5EF4-FFF2-40B4-BE49-F238E27FC236}">
                <a16:creationId xmlns:a16="http://schemas.microsoft.com/office/drawing/2014/main" id="{888A3EFC-598B-2234-A473-9EE923644F33}"/>
              </a:ext>
            </a:extLst>
          </p:cNvPr>
          <p:cNvSpPr txBox="1"/>
          <p:nvPr/>
        </p:nvSpPr>
        <p:spPr>
          <a:xfrm>
            <a:off x="1518407" y="5062297"/>
            <a:ext cx="9751721" cy="1105239"/>
          </a:xfrm>
          <a:prstGeom prst="rect">
            <a:avLst/>
          </a:prstGeom>
          <a:noFill/>
        </p:spPr>
        <p:txBody>
          <a:bodyPr wrap="square">
            <a:spAutoFit/>
          </a:bodyPr>
          <a:lstStyle/>
          <a:p>
            <a:pPr>
              <a:lnSpc>
                <a:spcPct val="107000"/>
              </a:lnSpc>
              <a:spcAft>
                <a:spcPts val="800"/>
              </a:spcAft>
            </a:pPr>
            <a:r>
              <a:rPr lang="es-ES" sz="3200" dirty="0">
                <a:effectLst/>
                <a:ea typeface="Calibri" panose="020F0502020204030204" pitchFamily="34" charset="0"/>
                <a:cs typeface="Times New Roman" panose="02020603050405020304" pitchFamily="18" charset="0"/>
              </a:rPr>
              <a:t>Un acto que no transmite sus objetivos es un </a:t>
            </a:r>
            <a:r>
              <a:rPr lang="es-ES" sz="3200" b="1" dirty="0">
                <a:effectLst/>
                <a:ea typeface="Calibri" panose="020F0502020204030204" pitchFamily="34" charset="0"/>
                <a:cs typeface="Times New Roman" panose="02020603050405020304" pitchFamily="18" charset="0"/>
              </a:rPr>
              <a:t>mal acto</a:t>
            </a:r>
            <a:endParaRPr lang="es-ES" sz="3200" dirty="0">
              <a:effectLst/>
              <a:ea typeface="Calibri" panose="020F0502020204030204" pitchFamily="34" charset="0"/>
              <a:cs typeface="Times New Roman" panose="02020603050405020304" pitchFamily="18" charset="0"/>
            </a:endParaRPr>
          </a:p>
        </p:txBody>
      </p:sp>
      <p:pic>
        <p:nvPicPr>
          <p:cNvPr id="3" name="Marcador de contenido 4" descr="Reproducir con relleno sólido">
            <a:extLst>
              <a:ext uri="{FF2B5EF4-FFF2-40B4-BE49-F238E27FC236}">
                <a16:creationId xmlns:a16="http://schemas.microsoft.com/office/drawing/2014/main" id="{6CBCC974-C158-F21B-2E79-B1D2D3BCF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260" y="5059137"/>
            <a:ext cx="506147" cy="506147"/>
          </a:xfrm>
          <a:prstGeom prst="rect">
            <a:avLst/>
          </a:prstGeom>
        </p:spPr>
      </p:pic>
    </p:spTree>
    <p:extLst>
      <p:ext uri="{BB962C8B-B14F-4D97-AF65-F5344CB8AC3E}">
        <p14:creationId xmlns:p14="http://schemas.microsoft.com/office/powerpoint/2010/main" val="202651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r>
              <a:rPr lang="es-ES" sz="4800" b="1" spc="-150" dirty="0"/>
              <a:t>ORGANIZACIÓN DE JUICIOS</a:t>
            </a:r>
            <a:endParaRPr lang="es-ES" sz="4800" spc="-150" dirty="0"/>
          </a:p>
        </p:txBody>
      </p:sp>
      <p:sp>
        <p:nvSpPr>
          <p:cNvPr id="4" name="CuadroTexto 3">
            <a:extLst>
              <a:ext uri="{FF2B5EF4-FFF2-40B4-BE49-F238E27FC236}">
                <a16:creationId xmlns:a16="http://schemas.microsoft.com/office/drawing/2014/main" id="{A9D089B8-6229-A2E5-1F6D-41D472C960AF}"/>
              </a:ext>
            </a:extLst>
          </p:cNvPr>
          <p:cNvSpPr txBox="1"/>
          <p:nvPr/>
        </p:nvSpPr>
        <p:spPr>
          <a:xfrm>
            <a:off x="1388108" y="2011317"/>
            <a:ext cx="8803025" cy="577017"/>
          </a:xfrm>
          <a:prstGeom prst="rect">
            <a:avLst/>
          </a:prstGeom>
          <a:noFill/>
        </p:spPr>
        <p:txBody>
          <a:bodyPr wrap="square">
            <a:spAutoFit/>
          </a:bodyPr>
          <a:lstStyle/>
          <a:p>
            <a:pPr>
              <a:lnSpc>
                <a:spcPct val="107000"/>
              </a:lnSpc>
              <a:spcAft>
                <a:spcPts val="800"/>
              </a:spcAft>
            </a:pPr>
            <a:r>
              <a:rPr lang="es-ES" sz="3200" b="1" dirty="0">
                <a:effectLst/>
                <a:ea typeface="Calibri" panose="020F0502020204030204" pitchFamily="34" charset="0"/>
                <a:cs typeface="Times New Roman" panose="02020603050405020304" pitchFamily="18" charset="0"/>
              </a:rPr>
              <a:t>Fundamental</a:t>
            </a:r>
            <a:r>
              <a:rPr lang="es-ES" sz="2000" b="1" dirty="0">
                <a:effectLst/>
                <a:ea typeface="Calibri" panose="020F0502020204030204" pitchFamily="34" charset="0"/>
                <a:cs typeface="Times New Roman" panose="02020603050405020304" pitchFamily="18" charset="0"/>
              </a:rPr>
              <a:t> </a:t>
            </a:r>
            <a:r>
              <a:rPr lang="es-ES" sz="3200" b="1" dirty="0">
                <a:effectLst/>
                <a:ea typeface="Calibri" panose="020F0502020204030204" pitchFamily="34" charset="0"/>
                <a:cs typeface="Times New Roman" panose="02020603050405020304" pitchFamily="18" charset="0"/>
              </a:rPr>
              <a:t>para la imagen de la Justicia</a:t>
            </a:r>
            <a:endParaRPr lang="es-ES" sz="2000" b="1"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658F6ADD-7267-A2D7-C0C6-5247FBCB7A41}"/>
              </a:ext>
            </a:extLst>
          </p:cNvPr>
          <p:cNvSpPr txBox="1"/>
          <p:nvPr/>
        </p:nvSpPr>
        <p:spPr>
          <a:xfrm>
            <a:off x="1608224" y="4693513"/>
            <a:ext cx="4181396" cy="639342"/>
          </a:xfrm>
          <a:prstGeom prst="rect">
            <a:avLst/>
          </a:prstGeom>
          <a:noFill/>
        </p:spPr>
        <p:txBody>
          <a:bodyPr wrap="square">
            <a:spAutoFit/>
          </a:bodyPr>
          <a:lstStyle/>
          <a:p>
            <a:pPr lvl="0">
              <a:lnSpc>
                <a:spcPct val="107000"/>
              </a:lnSpc>
              <a:spcAft>
                <a:spcPts val="800"/>
              </a:spcAft>
              <a:tabLst>
                <a:tab pos="457200" algn="l"/>
              </a:tabLst>
            </a:pPr>
            <a:r>
              <a:rPr lang="es-ES" sz="3600" dirty="0">
                <a:effectLst/>
                <a:ea typeface="Calibri" panose="020F0502020204030204" pitchFamily="34" charset="0"/>
                <a:cs typeface="Times New Roman" panose="02020603050405020304" pitchFamily="18" charset="0"/>
              </a:rPr>
              <a:t>110 letrados</a:t>
            </a:r>
          </a:p>
        </p:txBody>
      </p:sp>
      <p:pic>
        <p:nvPicPr>
          <p:cNvPr id="5" name="Marcador de contenido 4" descr="Reproducir con relleno sólido">
            <a:extLst>
              <a:ext uri="{FF2B5EF4-FFF2-40B4-BE49-F238E27FC236}">
                <a16:creationId xmlns:a16="http://schemas.microsoft.com/office/drawing/2014/main" id="{0907B8C8-D5E3-10B2-E84C-A4F68C423E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944" y="2113078"/>
            <a:ext cx="407164" cy="407164"/>
          </a:xfrm>
          <a:prstGeom prst="rect">
            <a:avLst/>
          </a:prstGeom>
        </p:spPr>
      </p:pic>
      <p:pic>
        <p:nvPicPr>
          <p:cNvPr id="6" name="Imagen 5" descr="Un grupo de personas en un salón de clases&#10;&#10;Descripción generada automáticamente con confianza baja">
            <a:extLst>
              <a:ext uri="{FF2B5EF4-FFF2-40B4-BE49-F238E27FC236}">
                <a16:creationId xmlns:a16="http://schemas.microsoft.com/office/drawing/2014/main" id="{8BECEDEA-E750-6EB8-80AB-3BC159FFC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680" y="2978093"/>
            <a:ext cx="6219304" cy="3502246"/>
          </a:xfrm>
          <a:prstGeom prst="rect">
            <a:avLst/>
          </a:prstGeom>
        </p:spPr>
      </p:pic>
      <p:pic>
        <p:nvPicPr>
          <p:cNvPr id="8" name="Imagen 7">
            <a:extLst>
              <a:ext uri="{FF2B5EF4-FFF2-40B4-BE49-F238E27FC236}">
                <a16:creationId xmlns:a16="http://schemas.microsoft.com/office/drawing/2014/main" id="{05E4E2C4-64BE-188A-1E61-2C5A54505F26}"/>
              </a:ext>
            </a:extLst>
          </p:cNvPr>
          <p:cNvPicPr>
            <a:picLocks noChangeAspect="1"/>
          </p:cNvPicPr>
          <p:nvPr/>
        </p:nvPicPr>
        <p:blipFill>
          <a:blip r:embed="rId5"/>
          <a:stretch>
            <a:fillRect/>
          </a:stretch>
        </p:blipFill>
        <p:spPr>
          <a:xfrm>
            <a:off x="980944" y="3337058"/>
            <a:ext cx="4456562" cy="1286367"/>
          </a:xfrm>
          <a:prstGeom prst="rect">
            <a:avLst/>
          </a:prstGeom>
        </p:spPr>
      </p:pic>
    </p:spTree>
    <p:extLst>
      <p:ext uri="{BB962C8B-B14F-4D97-AF65-F5344CB8AC3E}">
        <p14:creationId xmlns:p14="http://schemas.microsoft.com/office/powerpoint/2010/main" val="390032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r>
              <a:rPr lang="es-ES" sz="4800" b="1" spc="-150" dirty="0"/>
              <a:t>EL CASO ALVIA </a:t>
            </a:r>
            <a:r>
              <a:rPr lang="es-ES" sz="3600" b="1" spc="-150" dirty="0"/>
              <a:t>(dentro de la sala)</a:t>
            </a:r>
            <a:endParaRPr lang="es-ES" sz="3600" spc="-150" dirty="0"/>
          </a:p>
        </p:txBody>
      </p:sp>
      <p:sp>
        <p:nvSpPr>
          <p:cNvPr id="3" name="CuadroTexto 2">
            <a:extLst>
              <a:ext uri="{FF2B5EF4-FFF2-40B4-BE49-F238E27FC236}">
                <a16:creationId xmlns:a16="http://schemas.microsoft.com/office/drawing/2014/main" id="{E122B253-A50F-63BC-BD89-906D0D35EFEC}"/>
              </a:ext>
            </a:extLst>
          </p:cNvPr>
          <p:cNvSpPr txBox="1"/>
          <p:nvPr/>
        </p:nvSpPr>
        <p:spPr>
          <a:xfrm>
            <a:off x="543373" y="1860259"/>
            <a:ext cx="8164399" cy="4686283"/>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Distribución del espacio</a:t>
            </a:r>
          </a:p>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Colocación declarante</a:t>
            </a:r>
          </a:p>
          <a:p>
            <a:pPr marL="342900" indent="-342900">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Identificación de las partes</a:t>
            </a:r>
          </a:p>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Colocación pantallas</a:t>
            </a:r>
          </a:p>
          <a:p>
            <a:pPr marL="342900" indent="-342900">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Público / accesos</a:t>
            </a:r>
          </a:p>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Auxilios, informática,</a:t>
            </a:r>
            <a:br>
              <a:rPr lang="es-ES" sz="2500" dirty="0">
                <a:effectLst/>
                <a:ea typeface="Calibri" panose="020F0502020204030204" pitchFamily="34" charset="0"/>
                <a:cs typeface="Times New Roman" panose="02020603050405020304" pitchFamily="18" charset="0"/>
              </a:rPr>
            </a:br>
            <a:r>
              <a:rPr lang="es-ES" sz="2500" dirty="0">
                <a:effectLst/>
                <a:ea typeface="Calibri" panose="020F0502020204030204" pitchFamily="34" charset="0"/>
                <a:cs typeface="Times New Roman" panose="02020603050405020304" pitchFamily="18" charset="0"/>
              </a:rPr>
              <a:t>traducción, realización,</a:t>
            </a:r>
            <a:br>
              <a:rPr lang="es-ES" sz="2500" dirty="0">
                <a:effectLst/>
                <a:ea typeface="Calibri" panose="020F0502020204030204" pitchFamily="34" charset="0"/>
                <a:cs typeface="Times New Roman" panose="02020603050405020304" pitchFamily="18" charset="0"/>
              </a:rPr>
            </a:br>
            <a:r>
              <a:rPr lang="es-ES" sz="2500" dirty="0">
                <a:effectLst/>
                <a:ea typeface="Calibri" panose="020F0502020204030204" pitchFamily="34" charset="0"/>
                <a:cs typeface="Times New Roman" panose="02020603050405020304" pitchFamily="18" charset="0"/>
              </a:rPr>
              <a:t>seguridad</a:t>
            </a:r>
          </a:p>
          <a:p>
            <a:pPr marL="342900" indent="-342900" algn="just">
              <a:lnSpc>
                <a:spcPct val="107000"/>
              </a:lnSpc>
              <a:spcAft>
                <a:spcPts val="800"/>
              </a:spcAft>
              <a:buFont typeface="Arial" panose="020B0604020202020204" pitchFamily="34" charset="0"/>
              <a:buChar char="•"/>
            </a:pPr>
            <a:br>
              <a:rPr lang="es-ES" sz="2500" dirty="0">
                <a:effectLst/>
                <a:ea typeface="Calibri" panose="020F0502020204030204" pitchFamily="34" charset="0"/>
                <a:cs typeface="Times New Roman" panose="02020603050405020304" pitchFamily="18" charset="0"/>
              </a:rPr>
            </a:br>
            <a:r>
              <a:rPr lang="es-ES" dirty="0">
                <a:effectLst/>
                <a:ea typeface="Calibri" panose="020F0502020204030204" pitchFamily="34" charset="0"/>
                <a:cs typeface="Times New Roman" panose="02020603050405020304" pitchFamily="18" charset="0"/>
              </a:rPr>
              <a:t>*Anécdota imagen peligro sobre la cabeza de la jueza</a:t>
            </a:r>
          </a:p>
        </p:txBody>
      </p:sp>
      <p:pic>
        <p:nvPicPr>
          <p:cNvPr id="12" name="Imagen 11" descr="Un grupo de personas en un salón de clases&#10;&#10;Descripción generada automáticamente con confianza media">
            <a:extLst>
              <a:ext uri="{FF2B5EF4-FFF2-40B4-BE49-F238E27FC236}">
                <a16:creationId xmlns:a16="http://schemas.microsoft.com/office/drawing/2014/main" id="{530B4E6B-31AC-758C-A6DD-5846CDB36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105" y="1860259"/>
            <a:ext cx="6090713" cy="3429000"/>
          </a:xfrm>
          <a:prstGeom prst="rect">
            <a:avLst/>
          </a:prstGeom>
        </p:spPr>
      </p:pic>
    </p:spTree>
    <p:extLst>
      <p:ext uri="{BB962C8B-B14F-4D97-AF65-F5344CB8AC3E}">
        <p14:creationId xmlns:p14="http://schemas.microsoft.com/office/powerpoint/2010/main" val="213116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r>
              <a:rPr lang="es-ES" sz="4800" b="1" spc="-150" dirty="0"/>
              <a:t>EL CASO ALVIA </a:t>
            </a:r>
            <a:r>
              <a:rPr lang="es-ES" sz="3600" b="1" spc="-150" dirty="0"/>
              <a:t>(fuera de sala)</a:t>
            </a:r>
            <a:endParaRPr lang="es-ES" sz="3600" spc="-150" dirty="0"/>
          </a:p>
        </p:txBody>
      </p:sp>
      <p:sp>
        <p:nvSpPr>
          <p:cNvPr id="3" name="CuadroTexto 2">
            <a:extLst>
              <a:ext uri="{FF2B5EF4-FFF2-40B4-BE49-F238E27FC236}">
                <a16:creationId xmlns:a16="http://schemas.microsoft.com/office/drawing/2014/main" id="{E122B253-A50F-63BC-BD89-906D0D35EFEC}"/>
              </a:ext>
            </a:extLst>
          </p:cNvPr>
          <p:cNvSpPr txBox="1"/>
          <p:nvPr/>
        </p:nvSpPr>
        <p:spPr>
          <a:xfrm>
            <a:off x="543373" y="1860259"/>
            <a:ext cx="6192987" cy="3455048"/>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Señalética</a:t>
            </a:r>
          </a:p>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Espacio para las víctimas </a:t>
            </a:r>
            <a:br>
              <a:rPr lang="es-ES" sz="2500" dirty="0">
                <a:effectLst/>
                <a:ea typeface="Calibri" panose="020F0502020204030204" pitchFamily="34" charset="0"/>
                <a:cs typeface="Times New Roman" panose="02020603050405020304" pitchFamily="18" charset="0"/>
              </a:rPr>
            </a:br>
            <a:r>
              <a:rPr lang="es-ES" sz="2500" dirty="0">
                <a:effectLst/>
                <a:ea typeface="Calibri" panose="020F0502020204030204" pitchFamily="34" charset="0"/>
                <a:cs typeface="Times New Roman" panose="02020603050405020304" pitchFamily="18" charset="0"/>
              </a:rPr>
              <a:t>(acuerdos con ellas para difusión)</a:t>
            </a:r>
          </a:p>
          <a:p>
            <a:pPr marL="342900" indent="-342900">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Espacio para testigos</a:t>
            </a:r>
            <a:endParaRPr lang="es-ES" sz="25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Seguridad</a:t>
            </a:r>
          </a:p>
          <a:p>
            <a:pPr marL="342900" indent="-342900">
              <a:lnSpc>
                <a:spcPct val="107000"/>
              </a:lnSpc>
              <a:spcAft>
                <a:spcPts val="800"/>
              </a:spcAft>
              <a:buFont typeface="Arial" panose="020B0604020202020204" pitchFamily="34" charset="0"/>
              <a:buChar char="•"/>
            </a:pPr>
            <a:r>
              <a:rPr lang="es-ES" sz="2500" dirty="0">
                <a:effectLst/>
                <a:ea typeface="Calibri" panose="020F0502020204030204" pitchFamily="34" charset="0"/>
                <a:cs typeface="Times New Roman" panose="02020603050405020304" pitchFamily="18" charset="0"/>
              </a:rPr>
              <a:t>Restauración</a:t>
            </a:r>
          </a:p>
          <a:p>
            <a:pPr marL="342900" indent="-342900">
              <a:lnSpc>
                <a:spcPct val="107000"/>
              </a:lnSpc>
              <a:spcAft>
                <a:spcPts val="800"/>
              </a:spcAft>
              <a:buFont typeface="Arial" panose="020B0604020202020204" pitchFamily="34" charset="0"/>
              <a:buChar char="•"/>
            </a:pPr>
            <a:r>
              <a:rPr lang="es-ES" sz="2500" dirty="0">
                <a:ea typeface="Calibri" panose="020F0502020204030204" pitchFamily="34" charset="0"/>
                <a:cs typeface="Times New Roman" panose="02020603050405020304" pitchFamily="18" charset="0"/>
              </a:rPr>
              <a:t>Sala de togas</a:t>
            </a:r>
            <a:endParaRPr lang="es-ES" dirty="0">
              <a:effectLst/>
              <a:ea typeface="Calibri" panose="020F0502020204030204" pitchFamily="34" charset="0"/>
              <a:cs typeface="Times New Roman" panose="02020603050405020304" pitchFamily="18" charset="0"/>
            </a:endParaRPr>
          </a:p>
        </p:txBody>
      </p:sp>
      <p:pic>
        <p:nvPicPr>
          <p:cNvPr id="5" name="Imagen 4" descr="Interfaz de usuario gráfica&#10;&#10;Descripción generada automáticamente con confianza media">
            <a:extLst>
              <a:ext uri="{FF2B5EF4-FFF2-40B4-BE49-F238E27FC236}">
                <a16:creationId xmlns:a16="http://schemas.microsoft.com/office/drawing/2014/main" id="{8B000B2D-BFF8-DCF0-1927-549BF243B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493" y="576200"/>
            <a:ext cx="3232828" cy="5742264"/>
          </a:xfrm>
          <a:prstGeom prst="rect">
            <a:avLst/>
          </a:prstGeom>
        </p:spPr>
      </p:pic>
    </p:spTree>
    <p:extLst>
      <p:ext uri="{BB962C8B-B14F-4D97-AF65-F5344CB8AC3E}">
        <p14:creationId xmlns:p14="http://schemas.microsoft.com/office/powerpoint/2010/main" val="818772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r>
              <a:rPr lang="es-ES" sz="3600" b="1" spc="-150" dirty="0"/>
              <a:t>EL CASO ALVIA. MEDIOS DE COMUNICACIÓN</a:t>
            </a:r>
            <a:endParaRPr lang="es-ES" sz="3600" spc="-150" dirty="0"/>
          </a:p>
        </p:txBody>
      </p:sp>
      <p:sp>
        <p:nvSpPr>
          <p:cNvPr id="4" name="CuadroTexto 3">
            <a:extLst>
              <a:ext uri="{FF2B5EF4-FFF2-40B4-BE49-F238E27FC236}">
                <a16:creationId xmlns:a16="http://schemas.microsoft.com/office/drawing/2014/main" id="{A9D089B8-6229-A2E5-1F6D-41D472C960AF}"/>
              </a:ext>
            </a:extLst>
          </p:cNvPr>
          <p:cNvSpPr txBox="1"/>
          <p:nvPr/>
        </p:nvSpPr>
        <p:spPr>
          <a:xfrm>
            <a:off x="1388108" y="1585684"/>
            <a:ext cx="8803025" cy="577017"/>
          </a:xfrm>
          <a:prstGeom prst="rect">
            <a:avLst/>
          </a:prstGeom>
          <a:noFill/>
        </p:spPr>
        <p:txBody>
          <a:bodyPr wrap="square">
            <a:spAutoFit/>
          </a:bodyPr>
          <a:lstStyle/>
          <a:p>
            <a:pPr>
              <a:lnSpc>
                <a:spcPct val="107000"/>
              </a:lnSpc>
              <a:spcAft>
                <a:spcPts val="800"/>
              </a:spcAft>
            </a:pPr>
            <a:r>
              <a:rPr lang="es-ES" sz="3200" b="1" dirty="0">
                <a:effectLst/>
                <a:ea typeface="Calibri" panose="020F0502020204030204" pitchFamily="34" charset="0"/>
                <a:cs typeface="Times New Roman" panose="02020603050405020304" pitchFamily="18" charset="0"/>
              </a:rPr>
              <a:t>Fundamental</a:t>
            </a:r>
            <a:r>
              <a:rPr lang="es-ES" sz="2000" b="1" dirty="0">
                <a:effectLst/>
                <a:ea typeface="Calibri" panose="020F0502020204030204" pitchFamily="34" charset="0"/>
                <a:cs typeface="Times New Roman" panose="02020603050405020304" pitchFamily="18" charset="0"/>
              </a:rPr>
              <a:t> </a:t>
            </a:r>
            <a:r>
              <a:rPr lang="es-ES" sz="3200" b="1" dirty="0">
                <a:effectLst/>
                <a:ea typeface="Calibri" panose="020F0502020204030204" pitchFamily="34" charset="0"/>
                <a:cs typeface="Times New Roman" panose="02020603050405020304" pitchFamily="18" charset="0"/>
              </a:rPr>
              <a:t>para la imagen de la Justicia</a:t>
            </a:r>
            <a:endParaRPr lang="es-ES" sz="2000" b="1"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658F6ADD-7267-A2D7-C0C6-5247FBCB7A41}"/>
              </a:ext>
            </a:extLst>
          </p:cNvPr>
          <p:cNvSpPr txBox="1"/>
          <p:nvPr/>
        </p:nvSpPr>
        <p:spPr>
          <a:xfrm>
            <a:off x="980944" y="2618150"/>
            <a:ext cx="5906417" cy="330545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s-ES" sz="2800" dirty="0">
                <a:effectLst/>
                <a:ea typeface="Calibri" panose="020F0502020204030204" pitchFamily="34" charset="0"/>
                <a:cs typeface="Times New Roman" panose="02020603050405020304" pitchFamily="18" charset="0"/>
              </a:rPr>
              <a:t>Dossier</a:t>
            </a:r>
          </a:p>
          <a:p>
            <a:pPr marL="342900" indent="-342900">
              <a:lnSpc>
                <a:spcPct val="107000"/>
              </a:lnSpc>
              <a:spcAft>
                <a:spcPts val="800"/>
              </a:spcAft>
              <a:buFont typeface="Arial" panose="020B0604020202020204" pitchFamily="34" charset="0"/>
              <a:buChar char="•"/>
            </a:pPr>
            <a:r>
              <a:rPr lang="es-ES" sz="2800" dirty="0">
                <a:ea typeface="Calibri" panose="020F0502020204030204" pitchFamily="34" charset="0"/>
                <a:cs typeface="Times New Roman" panose="02020603050405020304" pitchFamily="18" charset="0"/>
              </a:rPr>
              <a:t>Espacio reservado fuera</a:t>
            </a:r>
          </a:p>
          <a:p>
            <a:pPr marL="342900" indent="-342900">
              <a:lnSpc>
                <a:spcPct val="107000"/>
              </a:lnSpc>
              <a:spcAft>
                <a:spcPts val="800"/>
              </a:spcAft>
              <a:buFont typeface="Arial" panose="020B0604020202020204" pitchFamily="34" charset="0"/>
              <a:buChar char="•"/>
            </a:pPr>
            <a:r>
              <a:rPr lang="es-ES" sz="2800" dirty="0">
                <a:effectLst/>
                <a:ea typeface="Calibri" panose="020F0502020204030204" pitchFamily="34" charset="0"/>
                <a:cs typeface="Times New Roman" panose="02020603050405020304" pitchFamily="18" charset="0"/>
              </a:rPr>
              <a:t>Espacio dentro de la sala</a:t>
            </a:r>
          </a:p>
          <a:p>
            <a:pPr marL="342900" indent="-342900">
              <a:lnSpc>
                <a:spcPct val="107000"/>
              </a:lnSpc>
              <a:spcAft>
                <a:spcPts val="800"/>
              </a:spcAft>
              <a:buFont typeface="Arial" panose="020B0604020202020204" pitchFamily="34" charset="0"/>
              <a:buChar char="•"/>
            </a:pPr>
            <a:r>
              <a:rPr lang="es-ES" sz="2800" dirty="0">
                <a:ea typeface="Calibri" panose="020F0502020204030204" pitchFamily="34" charset="0"/>
                <a:cs typeface="Times New Roman" panose="02020603050405020304" pitchFamily="18" charset="0"/>
              </a:rPr>
              <a:t>Sala de prensa</a:t>
            </a:r>
          </a:p>
          <a:p>
            <a:pPr marL="342900" indent="-342900">
              <a:lnSpc>
                <a:spcPct val="107000"/>
              </a:lnSpc>
              <a:spcAft>
                <a:spcPts val="800"/>
              </a:spcAft>
              <a:buFont typeface="Arial" panose="020B0604020202020204" pitchFamily="34" charset="0"/>
              <a:buChar char="•"/>
            </a:pPr>
            <a:r>
              <a:rPr lang="es-ES" sz="2800" dirty="0" err="1">
                <a:effectLst/>
                <a:ea typeface="Calibri" panose="020F0502020204030204" pitchFamily="34" charset="0"/>
                <a:cs typeface="Times New Roman" panose="02020603050405020304" pitchFamily="18" charset="0"/>
              </a:rPr>
              <a:t>Streaming</a:t>
            </a:r>
            <a:r>
              <a:rPr lang="es-ES" sz="2800" dirty="0">
                <a:effectLst/>
                <a:ea typeface="Calibri" panose="020F0502020204030204" pitchFamily="34" charset="0"/>
                <a:cs typeface="Times New Roman" panose="02020603050405020304" pitchFamily="18" charset="0"/>
              </a:rPr>
              <a:t> </a:t>
            </a:r>
            <a:r>
              <a:rPr lang="es-ES" sz="2400" dirty="0">
                <a:effectLst/>
                <a:ea typeface="Calibri" panose="020F0502020204030204" pitchFamily="34" charset="0"/>
                <a:cs typeface="Times New Roman" panose="02020603050405020304" pitchFamily="18" charset="0"/>
              </a:rPr>
              <a:t>(no solo para medios)</a:t>
            </a:r>
          </a:p>
          <a:p>
            <a:pPr lvl="0">
              <a:lnSpc>
                <a:spcPct val="107000"/>
              </a:lnSpc>
              <a:spcAft>
                <a:spcPts val="800"/>
              </a:spcAft>
              <a:tabLst>
                <a:tab pos="457200" algn="l"/>
              </a:tabLst>
            </a:pPr>
            <a:endParaRPr lang="es-ES" sz="2600" dirty="0">
              <a:ea typeface="Calibri" panose="020F0502020204030204" pitchFamily="34" charset="0"/>
              <a:cs typeface="Times New Roman" panose="02020603050405020304" pitchFamily="18" charset="0"/>
            </a:endParaRPr>
          </a:p>
        </p:txBody>
      </p:sp>
      <p:pic>
        <p:nvPicPr>
          <p:cNvPr id="13" name="Imagen 12" descr="Auditorio con personas&#10;&#10;Descripción generada automáticamente con confianza media">
            <a:extLst>
              <a:ext uri="{FF2B5EF4-FFF2-40B4-BE49-F238E27FC236}">
                <a16:creationId xmlns:a16="http://schemas.microsoft.com/office/drawing/2014/main" id="{534CAE6A-F3ED-A669-70F0-8496DE1D5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223" y="2359751"/>
            <a:ext cx="4438332" cy="3328750"/>
          </a:xfrm>
          <a:prstGeom prst="rect">
            <a:avLst/>
          </a:prstGeom>
          <a:ln w="9525">
            <a:solidFill>
              <a:srgbClr val="99CB38"/>
            </a:solidFill>
          </a:ln>
        </p:spPr>
      </p:pic>
      <p:pic>
        <p:nvPicPr>
          <p:cNvPr id="5" name="Marcador de contenido 4" descr="Reproducir con relleno sólido">
            <a:extLst>
              <a:ext uri="{FF2B5EF4-FFF2-40B4-BE49-F238E27FC236}">
                <a16:creationId xmlns:a16="http://schemas.microsoft.com/office/drawing/2014/main" id="{0907B8C8-D5E3-10B2-E84C-A4F68C423E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944" y="1687445"/>
            <a:ext cx="407164" cy="407164"/>
          </a:xfrm>
          <a:prstGeom prst="rect">
            <a:avLst/>
          </a:prstGeom>
        </p:spPr>
      </p:pic>
    </p:spTree>
    <p:extLst>
      <p:ext uri="{BB962C8B-B14F-4D97-AF65-F5344CB8AC3E}">
        <p14:creationId xmlns:p14="http://schemas.microsoft.com/office/powerpoint/2010/main" val="44409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5575000" y="415216"/>
            <a:ext cx="5993418" cy="1170468"/>
          </a:xfrm>
        </p:spPr>
        <p:txBody>
          <a:bodyPr anchor="ctr">
            <a:noAutofit/>
          </a:bodyPr>
          <a:lstStyle/>
          <a:p>
            <a:r>
              <a:rPr lang="es-ES" sz="3200" b="1" spc="-150" dirty="0"/>
              <a:t>EL CASO ALVIA.</a:t>
            </a:r>
            <a:br>
              <a:rPr lang="es-ES" sz="3200" b="1" spc="-150" dirty="0"/>
            </a:br>
            <a:r>
              <a:rPr lang="es-ES" sz="3200" b="1" spc="-150" dirty="0"/>
              <a:t>MEDIOS DE COMUNICACIÓN</a:t>
            </a:r>
            <a:endParaRPr lang="es-ES" sz="3200" spc="-150" dirty="0"/>
          </a:p>
        </p:txBody>
      </p:sp>
      <p:sp>
        <p:nvSpPr>
          <p:cNvPr id="4" name="CuadroTexto 3">
            <a:extLst>
              <a:ext uri="{FF2B5EF4-FFF2-40B4-BE49-F238E27FC236}">
                <a16:creationId xmlns:a16="http://schemas.microsoft.com/office/drawing/2014/main" id="{A9D089B8-6229-A2E5-1F6D-41D472C960AF}"/>
              </a:ext>
            </a:extLst>
          </p:cNvPr>
          <p:cNvSpPr txBox="1"/>
          <p:nvPr/>
        </p:nvSpPr>
        <p:spPr>
          <a:xfrm>
            <a:off x="5575000" y="1693409"/>
            <a:ext cx="5901925" cy="395236"/>
          </a:xfrm>
          <a:prstGeom prst="rect">
            <a:avLst/>
          </a:prstGeom>
          <a:noFill/>
        </p:spPr>
        <p:txBody>
          <a:bodyPr wrap="square">
            <a:spAutoFit/>
          </a:bodyPr>
          <a:lstStyle/>
          <a:p>
            <a:pPr>
              <a:lnSpc>
                <a:spcPct val="107000"/>
              </a:lnSpc>
              <a:spcAft>
                <a:spcPts val="800"/>
              </a:spcAft>
            </a:pPr>
            <a:r>
              <a:rPr lang="es-ES" sz="2000" b="1" dirty="0">
                <a:effectLst/>
                <a:ea typeface="Calibri" panose="020F0502020204030204" pitchFamily="34" charset="0"/>
                <a:cs typeface="Times New Roman" panose="02020603050405020304" pitchFamily="18" charset="0"/>
              </a:rPr>
              <a:t>Fundamental para la imagen de la Justicia</a:t>
            </a:r>
          </a:p>
        </p:txBody>
      </p:sp>
      <p:pic>
        <p:nvPicPr>
          <p:cNvPr id="5" name="Marcador de contenido 4" descr="Reproducir con relleno sólido">
            <a:extLst>
              <a:ext uri="{FF2B5EF4-FFF2-40B4-BE49-F238E27FC236}">
                <a16:creationId xmlns:a16="http://schemas.microsoft.com/office/drawing/2014/main" id="{0907B8C8-D5E3-10B2-E84C-A4F68C423E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944" y="1687445"/>
            <a:ext cx="407164" cy="407164"/>
          </a:xfrm>
          <a:prstGeom prst="rect">
            <a:avLst/>
          </a:prstGeom>
        </p:spPr>
      </p:pic>
      <p:pic>
        <p:nvPicPr>
          <p:cNvPr id="6" name="Imagen 5" descr="Un grupo de personas en un salón de clases&#10;&#10;Descripción generada automáticamente con confianza media">
            <a:extLst>
              <a:ext uri="{FF2B5EF4-FFF2-40B4-BE49-F238E27FC236}">
                <a16:creationId xmlns:a16="http://schemas.microsoft.com/office/drawing/2014/main" id="{943CDE69-66EE-71DD-52DF-2FCFF8480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645" y="3177132"/>
            <a:ext cx="4907824" cy="3680868"/>
          </a:xfrm>
          <a:prstGeom prst="rect">
            <a:avLst/>
          </a:prstGeom>
        </p:spPr>
      </p:pic>
      <p:pic>
        <p:nvPicPr>
          <p:cNvPr id="9" name="Imagen 8" descr="Una pantalla de televisión encendida con la imagen de una persona&#10;&#10;Descripción generada automáticamente con confianza media">
            <a:extLst>
              <a:ext uri="{FF2B5EF4-FFF2-40B4-BE49-F238E27FC236}">
                <a16:creationId xmlns:a16="http://schemas.microsoft.com/office/drawing/2014/main" id="{ADD765D3-1A9D-5C0B-9330-0F27AE2C3F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3" y="204160"/>
            <a:ext cx="4907824" cy="2763047"/>
          </a:xfrm>
          <a:prstGeom prst="rect">
            <a:avLst/>
          </a:prstGeom>
        </p:spPr>
      </p:pic>
      <p:pic>
        <p:nvPicPr>
          <p:cNvPr id="11" name="Imagen 10" descr="Un grupo de personas de pie en la calle&#10;&#10;Descripción generada automáticamente">
            <a:extLst>
              <a:ext uri="{FF2B5EF4-FFF2-40B4-BE49-F238E27FC236}">
                <a16:creationId xmlns:a16="http://schemas.microsoft.com/office/drawing/2014/main" id="{58D9B2F8-6379-F6AF-B79B-55FAF8C55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3" y="3170219"/>
            <a:ext cx="4907824" cy="3680868"/>
          </a:xfrm>
          <a:prstGeom prst="rect">
            <a:avLst/>
          </a:prstGeom>
        </p:spPr>
      </p:pic>
    </p:spTree>
    <p:extLst>
      <p:ext uri="{BB962C8B-B14F-4D97-AF65-F5344CB8AC3E}">
        <p14:creationId xmlns:p14="http://schemas.microsoft.com/office/powerpoint/2010/main" val="279674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pPr algn="ctr"/>
            <a:r>
              <a:rPr lang="es-ES" sz="4800" b="1" spc="-150" dirty="0"/>
              <a:t>EDUCAR EN XUSTIZA</a:t>
            </a:r>
            <a:endParaRPr lang="es-ES" sz="4800" spc="-150" dirty="0"/>
          </a:p>
        </p:txBody>
      </p:sp>
      <p:pic>
        <p:nvPicPr>
          <p:cNvPr id="3" name="Imagen 2">
            <a:extLst>
              <a:ext uri="{FF2B5EF4-FFF2-40B4-BE49-F238E27FC236}">
                <a16:creationId xmlns:a16="http://schemas.microsoft.com/office/drawing/2014/main" id="{905C75AB-B371-C801-9D4D-E62067248883}"/>
              </a:ext>
            </a:extLst>
          </p:cNvPr>
          <p:cNvPicPr>
            <a:picLocks noChangeAspect="1"/>
          </p:cNvPicPr>
          <p:nvPr/>
        </p:nvPicPr>
        <p:blipFill>
          <a:blip r:embed="rId2"/>
          <a:stretch>
            <a:fillRect/>
          </a:stretch>
        </p:blipFill>
        <p:spPr>
          <a:xfrm>
            <a:off x="2197916" y="2006998"/>
            <a:ext cx="7334545" cy="4125682"/>
          </a:xfrm>
          <a:prstGeom prst="rect">
            <a:avLst/>
          </a:prstGeom>
        </p:spPr>
      </p:pic>
    </p:spTree>
    <p:extLst>
      <p:ext uri="{BB962C8B-B14F-4D97-AF65-F5344CB8AC3E}">
        <p14:creationId xmlns:p14="http://schemas.microsoft.com/office/powerpoint/2010/main" val="326241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5" name="Marcador de contenido 4" descr="Interfaz de usuario gráfica&#10;&#10;Descripción generada automáticamente con confianza media">
            <a:extLst>
              <a:ext uri="{FF2B5EF4-FFF2-40B4-BE49-F238E27FC236}">
                <a16:creationId xmlns:a16="http://schemas.microsoft.com/office/drawing/2014/main" id="{6394F431-A468-21F4-285E-24987F3FBB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667"/>
          <a:stretch/>
        </p:blipFill>
        <p:spPr>
          <a:xfrm>
            <a:off x="3751218" y="371495"/>
            <a:ext cx="4307768" cy="3743305"/>
          </a:xfrm>
          <a:prstGeom prst="rect">
            <a:avLst/>
          </a:prstGeom>
        </p:spPr>
      </p:pic>
      <p:pic>
        <p:nvPicPr>
          <p:cNvPr id="7" name="Imagen 6" descr="Dibujo de una persona&#10;&#10;Descripción generada automáticamente con confianza media">
            <a:extLst>
              <a:ext uri="{FF2B5EF4-FFF2-40B4-BE49-F238E27FC236}">
                <a16:creationId xmlns:a16="http://schemas.microsoft.com/office/drawing/2014/main" id="{04D677C6-7AF6-E6E3-8E6E-6B66AFD54DF8}"/>
              </a:ext>
            </a:extLst>
          </p:cNvPr>
          <p:cNvPicPr>
            <a:picLocks noChangeAspect="1"/>
          </p:cNvPicPr>
          <p:nvPr/>
        </p:nvPicPr>
        <p:blipFill rotWithShape="1">
          <a:blip r:embed="rId3">
            <a:extLst>
              <a:ext uri="{28A0092B-C50C-407E-A947-70E740481C1C}">
                <a14:useLocalDpi xmlns:a14="http://schemas.microsoft.com/office/drawing/2010/main" val="0"/>
              </a:ext>
            </a:extLst>
          </a:blip>
          <a:srcRect l="4767" t="10000" r="4767" b="11290"/>
          <a:stretch/>
        </p:blipFill>
        <p:spPr>
          <a:xfrm>
            <a:off x="3751218" y="4162404"/>
            <a:ext cx="4307768" cy="2324101"/>
          </a:xfrm>
          <a:prstGeom prst="rect">
            <a:avLst/>
          </a:prstGeom>
        </p:spPr>
      </p:pic>
    </p:spTree>
    <p:extLst>
      <p:ext uri="{BB962C8B-B14F-4D97-AF65-F5344CB8AC3E}">
        <p14:creationId xmlns:p14="http://schemas.microsoft.com/office/powerpoint/2010/main" val="39029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19111" y="539536"/>
            <a:ext cx="10119360" cy="959413"/>
          </a:xfrm>
        </p:spPr>
        <p:txBody>
          <a:bodyPr anchor="ctr">
            <a:noAutofit/>
          </a:bodyPr>
          <a:lstStyle/>
          <a:p>
            <a:r>
              <a:rPr lang="es-ES" sz="4800" b="1" spc="-150" dirty="0"/>
              <a:t>HAY QUE</a:t>
            </a:r>
            <a:endParaRPr lang="es-ES" sz="4800" spc="-150" dirty="0"/>
          </a:p>
        </p:txBody>
      </p:sp>
      <p:pic>
        <p:nvPicPr>
          <p:cNvPr id="6" name="Marcador de contenido 4" descr="Reproducir con relleno sólido">
            <a:extLst>
              <a:ext uri="{FF2B5EF4-FFF2-40B4-BE49-F238E27FC236}">
                <a16:creationId xmlns:a16="http://schemas.microsoft.com/office/drawing/2014/main" id="{4049454E-E0DE-F6C8-47CB-3641F91DE8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110" y="1665522"/>
            <a:ext cx="720000" cy="720000"/>
          </a:xfrm>
          <a:prstGeom prst="rect">
            <a:avLst/>
          </a:prstGeom>
        </p:spPr>
      </p:pic>
      <p:pic>
        <p:nvPicPr>
          <p:cNvPr id="8" name="Marcador de contenido 4" descr="Reproducir con relleno sólido">
            <a:extLst>
              <a:ext uri="{FF2B5EF4-FFF2-40B4-BE49-F238E27FC236}">
                <a16:creationId xmlns:a16="http://schemas.microsoft.com/office/drawing/2014/main" id="{ED2675BF-AB9E-22AA-482B-AA4D34F61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109" y="3418855"/>
            <a:ext cx="720000" cy="720000"/>
          </a:xfrm>
          <a:prstGeom prst="rect">
            <a:avLst/>
          </a:prstGeom>
        </p:spPr>
      </p:pic>
      <p:sp>
        <p:nvSpPr>
          <p:cNvPr id="9" name="CuadroTexto 8">
            <a:extLst>
              <a:ext uri="{FF2B5EF4-FFF2-40B4-BE49-F238E27FC236}">
                <a16:creationId xmlns:a16="http://schemas.microsoft.com/office/drawing/2014/main" id="{54C18235-5DA7-9E98-7471-FC427285EDB9}"/>
              </a:ext>
            </a:extLst>
          </p:cNvPr>
          <p:cNvSpPr txBox="1"/>
          <p:nvPr/>
        </p:nvSpPr>
        <p:spPr>
          <a:xfrm>
            <a:off x="1639109" y="1712202"/>
            <a:ext cx="9516569" cy="1487971"/>
          </a:xfrm>
          <a:prstGeom prst="rect">
            <a:avLst/>
          </a:prstGeom>
          <a:noFill/>
        </p:spPr>
        <p:txBody>
          <a:bodyPr wrap="square">
            <a:spAutoFit/>
          </a:bodyPr>
          <a:lstStyle/>
          <a:p>
            <a:pPr algn="just">
              <a:lnSpc>
                <a:spcPct val="107000"/>
              </a:lnSpc>
              <a:spcAft>
                <a:spcPts val="800"/>
              </a:spcAft>
            </a:pPr>
            <a:r>
              <a:rPr lang="es-ES" sz="2900" dirty="0">
                <a:effectLst/>
                <a:ea typeface="Calibri" panose="020F0502020204030204" pitchFamily="34" charset="0"/>
                <a:cs typeface="Times New Roman" panose="02020603050405020304" pitchFamily="18" charset="0"/>
              </a:rPr>
              <a:t>Es necesario aplicar las normativas vigentes, los usos y costumbres, técnicas de comunicación y sentido común.</a:t>
            </a:r>
          </a:p>
        </p:txBody>
      </p:sp>
      <p:sp>
        <p:nvSpPr>
          <p:cNvPr id="12" name="CuadroTexto 11">
            <a:extLst>
              <a:ext uri="{FF2B5EF4-FFF2-40B4-BE49-F238E27FC236}">
                <a16:creationId xmlns:a16="http://schemas.microsoft.com/office/drawing/2014/main" id="{888A3EFC-598B-2234-A473-9EE923644F33}"/>
              </a:ext>
            </a:extLst>
          </p:cNvPr>
          <p:cNvSpPr txBox="1"/>
          <p:nvPr/>
        </p:nvSpPr>
        <p:spPr>
          <a:xfrm>
            <a:off x="1639109" y="3491368"/>
            <a:ext cx="9631017" cy="1010213"/>
          </a:xfrm>
          <a:prstGeom prst="rect">
            <a:avLst/>
          </a:prstGeom>
          <a:noFill/>
        </p:spPr>
        <p:txBody>
          <a:bodyPr wrap="square">
            <a:spAutoFit/>
          </a:bodyPr>
          <a:lstStyle/>
          <a:p>
            <a:pPr algn="just">
              <a:lnSpc>
                <a:spcPct val="107000"/>
              </a:lnSpc>
              <a:spcAft>
                <a:spcPts val="800"/>
              </a:spcAft>
            </a:pPr>
            <a:r>
              <a:rPr lang="es-ES" sz="2900" dirty="0">
                <a:effectLst/>
                <a:ea typeface="Calibri" panose="020F0502020204030204" pitchFamily="34" charset="0"/>
                <a:cs typeface="Times New Roman" panose="02020603050405020304" pitchFamily="18" charset="0"/>
              </a:rPr>
              <a:t>Imprescindible adaptarse a las circunstancias. La pandemia nos lo ha dejado claro.</a:t>
            </a:r>
            <a:endParaRPr lang="es-ES" sz="2900" b="1" dirty="0">
              <a:effectLst/>
              <a:ea typeface="Calibri" panose="020F0502020204030204" pitchFamily="34" charset="0"/>
              <a:cs typeface="Times New Roman" panose="02020603050405020304" pitchFamily="18" charset="0"/>
            </a:endParaRPr>
          </a:p>
        </p:txBody>
      </p:sp>
      <p:pic>
        <p:nvPicPr>
          <p:cNvPr id="3" name="Marcador de contenido 4" descr="Reproducir con relleno sólido">
            <a:extLst>
              <a:ext uri="{FF2B5EF4-FFF2-40B4-BE49-F238E27FC236}">
                <a16:creationId xmlns:a16="http://schemas.microsoft.com/office/drawing/2014/main" id="{5B87D911-C344-8868-82A6-DCBA350B1A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109" y="4832478"/>
            <a:ext cx="720000" cy="720000"/>
          </a:xfrm>
          <a:prstGeom prst="rect">
            <a:avLst/>
          </a:prstGeom>
        </p:spPr>
      </p:pic>
      <p:sp>
        <p:nvSpPr>
          <p:cNvPr id="4" name="CuadroTexto 3">
            <a:extLst>
              <a:ext uri="{FF2B5EF4-FFF2-40B4-BE49-F238E27FC236}">
                <a16:creationId xmlns:a16="http://schemas.microsoft.com/office/drawing/2014/main" id="{46F9D587-4A44-4BC5-AF7B-E32909E8328F}"/>
              </a:ext>
            </a:extLst>
          </p:cNvPr>
          <p:cNvSpPr txBox="1"/>
          <p:nvPr/>
        </p:nvSpPr>
        <p:spPr>
          <a:xfrm>
            <a:off x="1639109" y="4888661"/>
            <a:ext cx="9631017" cy="1487715"/>
          </a:xfrm>
          <a:prstGeom prst="rect">
            <a:avLst/>
          </a:prstGeom>
          <a:noFill/>
        </p:spPr>
        <p:txBody>
          <a:bodyPr wrap="square">
            <a:spAutoFit/>
          </a:bodyPr>
          <a:lstStyle/>
          <a:p>
            <a:pPr algn="just">
              <a:lnSpc>
                <a:spcPct val="107000"/>
              </a:lnSpc>
              <a:spcAft>
                <a:spcPts val="800"/>
              </a:spcAft>
            </a:pPr>
            <a:r>
              <a:rPr lang="es-ES" sz="2900" dirty="0">
                <a:effectLst/>
                <a:ea typeface="Calibri" panose="020F0502020204030204" pitchFamily="34" charset="0"/>
                <a:cs typeface="Times New Roman" panose="02020603050405020304" pitchFamily="18" charset="0"/>
              </a:rPr>
              <a:t>Tenemos que ser flexibles y imaginativos en la búsqueda de soluciones, porque </a:t>
            </a:r>
            <a:r>
              <a:rPr lang="es-ES" sz="2900" b="1" dirty="0">
                <a:effectLst/>
                <a:ea typeface="Calibri" panose="020F0502020204030204" pitchFamily="34" charset="0"/>
                <a:cs typeface="Times New Roman" panose="02020603050405020304" pitchFamily="18" charset="0"/>
              </a:rPr>
              <a:t>SIEMPRE</a:t>
            </a:r>
            <a:r>
              <a:rPr lang="es-ES" sz="2900" b="1" dirty="0">
                <a:ea typeface="Calibri" panose="020F0502020204030204" pitchFamily="34" charset="0"/>
                <a:cs typeface="Times New Roman" panose="02020603050405020304" pitchFamily="18" charset="0"/>
              </a:rPr>
              <a:t> </a:t>
            </a:r>
            <a:r>
              <a:rPr lang="es-ES" sz="2900" dirty="0">
                <a:effectLst/>
                <a:ea typeface="Calibri" panose="020F0502020204030204" pitchFamily="34" charset="0"/>
                <a:cs typeface="Times New Roman" panose="02020603050405020304" pitchFamily="18" charset="0"/>
              </a:rPr>
              <a:t>surgen imprevistos.</a:t>
            </a:r>
            <a:endParaRPr lang="es-ES" sz="29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92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0" y="1791704"/>
            <a:ext cx="12192000" cy="3274592"/>
          </a:xfrm>
        </p:spPr>
        <p:txBody>
          <a:bodyPr anchor="ctr">
            <a:noAutofit/>
          </a:bodyPr>
          <a:lstStyle/>
          <a:p>
            <a:pPr algn="ctr"/>
            <a:r>
              <a:rPr lang="es-ES" sz="6800" b="1" dirty="0"/>
              <a:t>¡MUCHAS GRACIAS!</a:t>
            </a:r>
            <a:endParaRPr lang="es-ES" sz="6800" dirty="0"/>
          </a:p>
        </p:txBody>
      </p:sp>
    </p:spTree>
    <p:extLst>
      <p:ext uri="{BB962C8B-B14F-4D97-AF65-F5344CB8AC3E}">
        <p14:creationId xmlns:p14="http://schemas.microsoft.com/office/powerpoint/2010/main" val="275187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32707" y="520906"/>
            <a:ext cx="10119360" cy="1040755"/>
          </a:xfrm>
        </p:spPr>
        <p:txBody>
          <a:bodyPr anchor="ctr">
            <a:noAutofit/>
          </a:bodyPr>
          <a:lstStyle/>
          <a:p>
            <a:r>
              <a:rPr lang="es-ES" sz="4800" b="1" spc="-150" dirty="0"/>
              <a:t>DOS NORMAS. </a:t>
            </a:r>
            <a:endParaRPr lang="es-ES" sz="4800" spc="-150" dirty="0"/>
          </a:p>
        </p:txBody>
      </p:sp>
      <p:pic>
        <p:nvPicPr>
          <p:cNvPr id="3" name="Marcador de contenido 4" descr="Reproducir con relleno sólido">
            <a:extLst>
              <a:ext uri="{FF2B5EF4-FFF2-40B4-BE49-F238E27FC236}">
                <a16:creationId xmlns:a16="http://schemas.microsoft.com/office/drawing/2014/main" id="{9A5519CE-E5A5-9FC8-D0F1-E12CE554BE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1903888"/>
            <a:ext cx="720000" cy="720000"/>
          </a:xfrm>
          <a:prstGeom prst="rect">
            <a:avLst/>
          </a:prstGeom>
        </p:spPr>
      </p:pic>
      <p:sp>
        <p:nvSpPr>
          <p:cNvPr id="5" name="CuadroTexto 4">
            <a:extLst>
              <a:ext uri="{FF2B5EF4-FFF2-40B4-BE49-F238E27FC236}">
                <a16:creationId xmlns:a16="http://schemas.microsoft.com/office/drawing/2014/main" id="{D64610FB-CD97-505B-F11C-610F6604F38F}"/>
              </a:ext>
            </a:extLst>
          </p:cNvPr>
          <p:cNvSpPr txBox="1"/>
          <p:nvPr/>
        </p:nvSpPr>
        <p:spPr>
          <a:xfrm>
            <a:off x="1652707" y="1943103"/>
            <a:ext cx="7481768" cy="578556"/>
          </a:xfrm>
          <a:prstGeom prst="rect">
            <a:avLst/>
          </a:prstGeom>
          <a:noFill/>
        </p:spPr>
        <p:txBody>
          <a:bodyPr wrap="square">
            <a:spAutoFit/>
          </a:bodyPr>
          <a:lstStyle/>
          <a:p>
            <a:pPr lvl="0">
              <a:lnSpc>
                <a:spcPct val="107000"/>
              </a:lnSpc>
              <a:spcAft>
                <a:spcPts val="800"/>
              </a:spcAft>
            </a:pPr>
            <a:r>
              <a:rPr lang="es-ES" sz="3200" b="1" dirty="0">
                <a:effectLst/>
                <a:latin typeface="+mj-lt"/>
                <a:ea typeface="Calibri" panose="020F0502020204030204" pitchFamily="34" charset="0"/>
                <a:cs typeface="Times New Roman" panose="02020603050405020304" pitchFamily="18" charset="0"/>
              </a:rPr>
              <a:t>Real Decreto 2099/1983</a:t>
            </a:r>
          </a:p>
        </p:txBody>
      </p:sp>
      <p:sp>
        <p:nvSpPr>
          <p:cNvPr id="7" name="CuadroTexto 6">
            <a:extLst>
              <a:ext uri="{FF2B5EF4-FFF2-40B4-BE49-F238E27FC236}">
                <a16:creationId xmlns:a16="http://schemas.microsoft.com/office/drawing/2014/main" id="{D56924BE-5F77-C556-15E0-2C8363F49E29}"/>
              </a:ext>
            </a:extLst>
          </p:cNvPr>
          <p:cNvSpPr txBox="1"/>
          <p:nvPr/>
        </p:nvSpPr>
        <p:spPr>
          <a:xfrm>
            <a:off x="1099393" y="2771069"/>
            <a:ext cx="10012381" cy="487378"/>
          </a:xfrm>
          <a:prstGeom prst="rect">
            <a:avLst/>
          </a:prstGeom>
          <a:noFill/>
        </p:spPr>
        <p:txBody>
          <a:bodyPr wrap="square">
            <a:spAutoFit/>
          </a:bodyPr>
          <a:lstStyle/>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Ordenamiento General de Precedencias del Estado.</a:t>
            </a:r>
          </a:p>
        </p:txBody>
      </p:sp>
      <p:sp>
        <p:nvSpPr>
          <p:cNvPr id="8" name="CuadroTexto 7">
            <a:extLst>
              <a:ext uri="{FF2B5EF4-FFF2-40B4-BE49-F238E27FC236}">
                <a16:creationId xmlns:a16="http://schemas.microsoft.com/office/drawing/2014/main" id="{3A0F10CD-3B6D-A05A-488C-C207E41EF5A0}"/>
              </a:ext>
            </a:extLst>
          </p:cNvPr>
          <p:cNvSpPr txBox="1"/>
          <p:nvPr/>
        </p:nvSpPr>
        <p:spPr>
          <a:xfrm>
            <a:off x="1652707" y="3775805"/>
            <a:ext cx="9459068" cy="1077218"/>
          </a:xfrm>
          <a:prstGeom prst="rect">
            <a:avLst/>
          </a:prstGeom>
          <a:noFill/>
        </p:spPr>
        <p:txBody>
          <a:bodyPr wrap="square">
            <a:spAutoFit/>
          </a:bodyPr>
          <a:lstStyle/>
          <a:p>
            <a:pPr lvl="0">
              <a:spcAft>
                <a:spcPts val="800"/>
              </a:spcAft>
            </a:pPr>
            <a:r>
              <a:rPr lang="es-ES" sz="3200" b="1" dirty="0">
                <a:effectLst/>
                <a:latin typeface="+mj-lt"/>
                <a:ea typeface="Calibri" panose="020F0502020204030204" pitchFamily="34" charset="0"/>
                <a:cs typeface="Times New Roman" panose="02020603050405020304" pitchFamily="18" charset="0"/>
              </a:rPr>
              <a:t>Reglamento 2/2005 del Consejo General del Poder Judicial</a:t>
            </a:r>
          </a:p>
        </p:txBody>
      </p:sp>
      <p:pic>
        <p:nvPicPr>
          <p:cNvPr id="9" name="Marcador de contenido 4" descr="Reproducir con relleno sólido">
            <a:extLst>
              <a:ext uri="{FF2B5EF4-FFF2-40B4-BE49-F238E27FC236}">
                <a16:creationId xmlns:a16="http://schemas.microsoft.com/office/drawing/2014/main" id="{E3E70DDF-49B3-8C9B-EE60-1640124D0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3799607"/>
            <a:ext cx="720000" cy="720000"/>
          </a:xfrm>
          <a:prstGeom prst="rect">
            <a:avLst/>
          </a:prstGeom>
        </p:spPr>
      </p:pic>
      <p:sp>
        <p:nvSpPr>
          <p:cNvPr id="11" name="CuadroTexto 10">
            <a:extLst>
              <a:ext uri="{FF2B5EF4-FFF2-40B4-BE49-F238E27FC236}">
                <a16:creationId xmlns:a16="http://schemas.microsoft.com/office/drawing/2014/main" id="{B8588C39-4C50-110E-9993-6710BDFD38B7}"/>
              </a:ext>
            </a:extLst>
          </p:cNvPr>
          <p:cNvSpPr txBox="1"/>
          <p:nvPr/>
        </p:nvSpPr>
        <p:spPr>
          <a:xfrm>
            <a:off x="1099394" y="5257328"/>
            <a:ext cx="10442118" cy="487378"/>
          </a:xfrm>
          <a:prstGeom prst="rect">
            <a:avLst/>
          </a:prstGeom>
          <a:noFill/>
        </p:spPr>
        <p:txBody>
          <a:bodyPr wrap="square">
            <a:spAutoFit/>
          </a:bodyPr>
          <a:lstStyle/>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Honores, Tratamientos y Protocolo en los </a:t>
            </a:r>
            <a:r>
              <a:rPr lang="es-ES" sz="2600">
                <a:effectLst/>
                <a:ea typeface="Calibri" panose="020F0502020204030204" pitchFamily="34" charset="0"/>
                <a:cs typeface="Times New Roman" panose="02020603050405020304" pitchFamily="18" charset="0"/>
              </a:rPr>
              <a:t>Actos Judiciales.</a:t>
            </a:r>
            <a:endParaRPr lang="es-ES"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07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32707" y="520906"/>
            <a:ext cx="10119360" cy="1040755"/>
          </a:xfrm>
        </p:spPr>
        <p:txBody>
          <a:bodyPr anchor="ctr">
            <a:noAutofit/>
          </a:bodyPr>
          <a:lstStyle/>
          <a:p>
            <a:r>
              <a:rPr lang="es-ES" sz="4800" b="1" spc="-150" dirty="0"/>
              <a:t>¿Qué se pretendía? </a:t>
            </a:r>
            <a:endParaRPr lang="es-ES" sz="4800" spc="-150" dirty="0"/>
          </a:p>
        </p:txBody>
      </p:sp>
      <p:pic>
        <p:nvPicPr>
          <p:cNvPr id="3" name="Marcador de contenido 4" descr="Reproducir con relleno sólido">
            <a:extLst>
              <a:ext uri="{FF2B5EF4-FFF2-40B4-BE49-F238E27FC236}">
                <a16:creationId xmlns:a16="http://schemas.microsoft.com/office/drawing/2014/main" id="{9A5519CE-E5A5-9FC8-D0F1-E12CE554BE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1903888"/>
            <a:ext cx="720000" cy="720000"/>
          </a:xfrm>
          <a:prstGeom prst="rect">
            <a:avLst/>
          </a:prstGeom>
        </p:spPr>
      </p:pic>
      <p:sp>
        <p:nvSpPr>
          <p:cNvPr id="7" name="CuadroTexto 6">
            <a:extLst>
              <a:ext uri="{FF2B5EF4-FFF2-40B4-BE49-F238E27FC236}">
                <a16:creationId xmlns:a16="http://schemas.microsoft.com/office/drawing/2014/main" id="{D56924BE-5F77-C556-15E0-2C8363F49E29}"/>
              </a:ext>
            </a:extLst>
          </p:cNvPr>
          <p:cNvSpPr txBox="1"/>
          <p:nvPr/>
        </p:nvSpPr>
        <p:spPr>
          <a:xfrm>
            <a:off x="932707" y="2020199"/>
            <a:ext cx="10012381" cy="1446230"/>
          </a:xfrm>
          <a:prstGeom prst="rect">
            <a:avLst/>
          </a:prstGeom>
          <a:noFill/>
        </p:spPr>
        <p:txBody>
          <a:bodyPr wrap="square">
            <a:spAutoFit/>
          </a:bodyPr>
          <a:lstStyle/>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“Organiza el protocolo” de los actos del propio CGPJ y de los órganos de gobierno del Poder Judicial</a:t>
            </a:r>
          </a:p>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 </a:t>
            </a:r>
          </a:p>
        </p:txBody>
      </p:sp>
      <p:pic>
        <p:nvPicPr>
          <p:cNvPr id="9" name="Marcador de contenido 4" descr="Reproducir con relleno sólido">
            <a:extLst>
              <a:ext uri="{FF2B5EF4-FFF2-40B4-BE49-F238E27FC236}">
                <a16:creationId xmlns:a16="http://schemas.microsoft.com/office/drawing/2014/main" id="{E3E70DDF-49B3-8C9B-EE60-1640124D0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913" y="3216458"/>
            <a:ext cx="720000" cy="720000"/>
          </a:xfrm>
          <a:prstGeom prst="rect">
            <a:avLst/>
          </a:prstGeom>
        </p:spPr>
      </p:pic>
      <p:sp>
        <p:nvSpPr>
          <p:cNvPr id="11" name="CuadroTexto 10">
            <a:extLst>
              <a:ext uri="{FF2B5EF4-FFF2-40B4-BE49-F238E27FC236}">
                <a16:creationId xmlns:a16="http://schemas.microsoft.com/office/drawing/2014/main" id="{B8588C39-4C50-110E-9993-6710BDFD38B7}"/>
              </a:ext>
            </a:extLst>
          </p:cNvPr>
          <p:cNvSpPr txBox="1"/>
          <p:nvPr/>
        </p:nvSpPr>
        <p:spPr>
          <a:xfrm>
            <a:off x="932707" y="3330608"/>
            <a:ext cx="10442118" cy="487378"/>
          </a:xfrm>
          <a:prstGeom prst="rect">
            <a:avLst/>
          </a:prstGeom>
          <a:noFill/>
        </p:spPr>
        <p:txBody>
          <a:bodyPr wrap="square">
            <a:spAutoFit/>
          </a:bodyPr>
          <a:lstStyle/>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Mejorar la imagen y representación de los jueces/zas</a:t>
            </a:r>
          </a:p>
        </p:txBody>
      </p:sp>
      <p:pic>
        <p:nvPicPr>
          <p:cNvPr id="6" name="Marcador de contenido 4" descr="Reproducir con relleno sólido">
            <a:extLst>
              <a:ext uri="{FF2B5EF4-FFF2-40B4-BE49-F238E27FC236}">
                <a16:creationId xmlns:a16="http://schemas.microsoft.com/office/drawing/2014/main" id="{B6185FC2-EEE6-1113-B269-E9D3A6586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913" y="4526867"/>
            <a:ext cx="720000" cy="720000"/>
          </a:xfrm>
          <a:prstGeom prst="rect">
            <a:avLst/>
          </a:prstGeom>
        </p:spPr>
      </p:pic>
      <p:sp>
        <p:nvSpPr>
          <p:cNvPr id="10" name="CuadroTexto 9">
            <a:extLst>
              <a:ext uri="{FF2B5EF4-FFF2-40B4-BE49-F238E27FC236}">
                <a16:creationId xmlns:a16="http://schemas.microsoft.com/office/drawing/2014/main" id="{2D355467-A3E2-849D-1DF1-C42B13DEE8BF}"/>
              </a:ext>
            </a:extLst>
          </p:cNvPr>
          <p:cNvSpPr txBox="1"/>
          <p:nvPr/>
        </p:nvSpPr>
        <p:spPr>
          <a:xfrm>
            <a:off x="932707" y="4575048"/>
            <a:ext cx="9778291" cy="1343638"/>
          </a:xfrm>
          <a:prstGeom prst="rect">
            <a:avLst/>
          </a:prstGeom>
          <a:noFill/>
        </p:spPr>
        <p:txBody>
          <a:bodyPr wrap="square">
            <a:spAutoFit/>
          </a:bodyPr>
          <a:lstStyle/>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Adecuada ubicación del Poder Judicial, haciendo posible la plasmación visual del rango y régimen constitucional del Poder Judicial</a:t>
            </a:r>
          </a:p>
        </p:txBody>
      </p:sp>
    </p:spTree>
    <p:extLst>
      <p:ext uri="{BB962C8B-B14F-4D97-AF65-F5344CB8AC3E}">
        <p14:creationId xmlns:p14="http://schemas.microsoft.com/office/powerpoint/2010/main" val="349278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32707" y="520906"/>
            <a:ext cx="10119360" cy="1040755"/>
          </a:xfrm>
        </p:spPr>
        <p:txBody>
          <a:bodyPr anchor="ctr">
            <a:noAutofit/>
          </a:bodyPr>
          <a:lstStyle/>
          <a:p>
            <a:r>
              <a:rPr lang="es-ES" sz="4800" b="1" spc="-150" dirty="0"/>
              <a:t>Resultado</a:t>
            </a:r>
            <a:endParaRPr lang="es-ES" sz="4800" spc="-150" dirty="0"/>
          </a:p>
        </p:txBody>
      </p:sp>
      <p:pic>
        <p:nvPicPr>
          <p:cNvPr id="3" name="Marcador de contenido 4" descr="Reproducir con relleno sólido">
            <a:extLst>
              <a:ext uri="{FF2B5EF4-FFF2-40B4-BE49-F238E27FC236}">
                <a16:creationId xmlns:a16="http://schemas.microsoft.com/office/drawing/2014/main" id="{9A5519CE-E5A5-9FC8-D0F1-E12CE554BE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1757927"/>
            <a:ext cx="720000" cy="720000"/>
          </a:xfrm>
          <a:prstGeom prst="rect">
            <a:avLst/>
          </a:prstGeom>
        </p:spPr>
      </p:pic>
      <p:sp>
        <p:nvSpPr>
          <p:cNvPr id="7" name="CuadroTexto 6">
            <a:extLst>
              <a:ext uri="{FF2B5EF4-FFF2-40B4-BE49-F238E27FC236}">
                <a16:creationId xmlns:a16="http://schemas.microsoft.com/office/drawing/2014/main" id="{D56924BE-5F77-C556-15E0-2C8363F49E29}"/>
              </a:ext>
            </a:extLst>
          </p:cNvPr>
          <p:cNvSpPr txBox="1"/>
          <p:nvPr/>
        </p:nvSpPr>
        <p:spPr>
          <a:xfrm>
            <a:off x="886913" y="1788759"/>
            <a:ext cx="10012381" cy="1446230"/>
          </a:xfrm>
          <a:prstGeom prst="rect">
            <a:avLst/>
          </a:prstGeom>
          <a:noFill/>
        </p:spPr>
        <p:txBody>
          <a:bodyPr wrap="square">
            <a:spAutoFit/>
          </a:bodyPr>
          <a:lstStyle/>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El ámbito de aplicación del reglamento se ciñe al de los actos judiciales</a:t>
            </a:r>
          </a:p>
          <a:p>
            <a:pPr marL="899160">
              <a:lnSpc>
                <a:spcPct val="107000"/>
              </a:lnSpc>
              <a:spcAft>
                <a:spcPts val="800"/>
              </a:spcAft>
            </a:pPr>
            <a:r>
              <a:rPr lang="es-ES" sz="2600" dirty="0">
                <a:effectLst/>
                <a:ea typeface="Calibri" panose="020F0502020204030204" pitchFamily="34" charset="0"/>
                <a:cs typeface="Times New Roman" panose="02020603050405020304" pitchFamily="18" charset="0"/>
              </a:rPr>
              <a:t> </a:t>
            </a:r>
          </a:p>
        </p:txBody>
      </p:sp>
      <p:pic>
        <p:nvPicPr>
          <p:cNvPr id="4" name="Imagen 3">
            <a:extLst>
              <a:ext uri="{FF2B5EF4-FFF2-40B4-BE49-F238E27FC236}">
                <a16:creationId xmlns:a16="http://schemas.microsoft.com/office/drawing/2014/main" id="{15B6D17D-6D15-5A53-B118-2A29F983AB78}"/>
              </a:ext>
            </a:extLst>
          </p:cNvPr>
          <p:cNvPicPr>
            <a:picLocks noChangeAspect="1"/>
          </p:cNvPicPr>
          <p:nvPr/>
        </p:nvPicPr>
        <p:blipFill>
          <a:blip r:embed="rId4"/>
          <a:stretch>
            <a:fillRect/>
          </a:stretch>
        </p:blipFill>
        <p:spPr>
          <a:xfrm>
            <a:off x="1081605" y="4014262"/>
            <a:ext cx="10028789" cy="859611"/>
          </a:xfrm>
          <a:prstGeom prst="rect">
            <a:avLst/>
          </a:prstGeom>
        </p:spPr>
      </p:pic>
      <p:pic>
        <p:nvPicPr>
          <p:cNvPr id="5" name="Imagen 4">
            <a:extLst>
              <a:ext uri="{FF2B5EF4-FFF2-40B4-BE49-F238E27FC236}">
                <a16:creationId xmlns:a16="http://schemas.microsoft.com/office/drawing/2014/main" id="{0C4D2193-2987-3948-8074-2E958A7DF554}"/>
              </a:ext>
            </a:extLst>
          </p:cNvPr>
          <p:cNvPicPr>
            <a:picLocks noChangeAspect="1"/>
          </p:cNvPicPr>
          <p:nvPr/>
        </p:nvPicPr>
        <p:blipFill>
          <a:blip r:embed="rId5"/>
          <a:stretch>
            <a:fillRect/>
          </a:stretch>
        </p:blipFill>
        <p:spPr>
          <a:xfrm rot="5400000">
            <a:off x="2266130" y="3045190"/>
            <a:ext cx="976358" cy="961787"/>
          </a:xfrm>
          <a:prstGeom prst="rect">
            <a:avLst/>
          </a:prstGeom>
        </p:spPr>
      </p:pic>
    </p:spTree>
    <p:extLst>
      <p:ext uri="{BB962C8B-B14F-4D97-AF65-F5344CB8AC3E}">
        <p14:creationId xmlns:p14="http://schemas.microsoft.com/office/powerpoint/2010/main" val="104595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56924BE-5F77-C556-15E0-2C8363F49E29}"/>
              </a:ext>
            </a:extLst>
          </p:cNvPr>
          <p:cNvSpPr txBox="1"/>
          <p:nvPr/>
        </p:nvSpPr>
        <p:spPr>
          <a:xfrm>
            <a:off x="1388108" y="805115"/>
            <a:ext cx="9873907" cy="577017"/>
          </a:xfrm>
          <a:prstGeom prst="rect">
            <a:avLst/>
          </a:prstGeom>
          <a:noFill/>
        </p:spPr>
        <p:txBody>
          <a:bodyPr wrap="square">
            <a:spAutoFit/>
          </a:bodyPr>
          <a:lstStyle/>
          <a:p>
            <a:pPr>
              <a:lnSpc>
                <a:spcPct val="107000"/>
              </a:lnSpc>
              <a:spcAft>
                <a:spcPts val="800"/>
              </a:spcAft>
            </a:pPr>
            <a:r>
              <a:rPr lang="es-ES" sz="3200" b="1" dirty="0">
                <a:effectLst/>
                <a:latin typeface="+mj-lt"/>
                <a:ea typeface="Calibri" panose="020F0502020204030204" pitchFamily="34" charset="0"/>
                <a:cs typeface="Times New Roman" panose="02020603050405020304" pitchFamily="18" charset="0"/>
              </a:rPr>
              <a:t>Infrarrepresentado en las comunidades </a:t>
            </a:r>
          </a:p>
        </p:txBody>
      </p:sp>
      <p:sp>
        <p:nvSpPr>
          <p:cNvPr id="4" name="CuadroTexto 3">
            <a:extLst>
              <a:ext uri="{FF2B5EF4-FFF2-40B4-BE49-F238E27FC236}">
                <a16:creationId xmlns:a16="http://schemas.microsoft.com/office/drawing/2014/main" id="{A9D089B8-6229-A2E5-1F6D-41D472C960AF}"/>
              </a:ext>
            </a:extLst>
          </p:cNvPr>
          <p:cNvSpPr txBox="1"/>
          <p:nvPr/>
        </p:nvSpPr>
        <p:spPr>
          <a:xfrm>
            <a:off x="980944" y="2241205"/>
            <a:ext cx="4795387" cy="455830"/>
          </a:xfrm>
          <a:prstGeom prst="rect">
            <a:avLst/>
          </a:prstGeom>
          <a:noFill/>
        </p:spPr>
        <p:txBody>
          <a:bodyPr wrap="square">
            <a:spAutoFit/>
          </a:bodyPr>
          <a:lstStyle/>
          <a:p>
            <a:pPr>
              <a:lnSpc>
                <a:spcPct val="107000"/>
              </a:lnSpc>
              <a:spcAft>
                <a:spcPts val="800"/>
              </a:spcAft>
            </a:pPr>
            <a:r>
              <a:rPr lang="es-ES" sz="2400" b="1" kern="1200" dirty="0">
                <a:effectLst/>
                <a:ea typeface="Calibri" panose="020F0502020204030204" pitchFamily="34" charset="0"/>
                <a:cs typeface="Times New Roman" panose="02020603050405020304" pitchFamily="18" charset="0"/>
              </a:rPr>
              <a:t>REAL DECRETO 2099/1893</a:t>
            </a:r>
            <a:endParaRPr lang="es-ES" b="1" dirty="0">
              <a:effectLst/>
              <a:ea typeface="Calibri" panose="020F0502020204030204" pitchFamily="34" charset="0"/>
              <a:cs typeface="Times New Roman" panose="02020603050405020304" pitchFamily="18" charset="0"/>
            </a:endParaRPr>
          </a:p>
        </p:txBody>
      </p:sp>
      <p:sp>
        <p:nvSpPr>
          <p:cNvPr id="6" name="CustomShape 5">
            <a:extLst>
              <a:ext uri="{FF2B5EF4-FFF2-40B4-BE49-F238E27FC236}">
                <a16:creationId xmlns:a16="http://schemas.microsoft.com/office/drawing/2014/main" id="{7332202C-BFBA-0BDB-E080-F460B1964E7A}"/>
              </a:ext>
            </a:extLst>
          </p:cNvPr>
          <p:cNvSpPr/>
          <p:nvPr/>
        </p:nvSpPr>
        <p:spPr>
          <a:xfrm>
            <a:off x="980944" y="2762398"/>
            <a:ext cx="5178335" cy="368949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1. </a:t>
            </a:r>
            <a:r>
              <a:rPr lang="es-ES" sz="1700" kern="1200" dirty="0">
                <a:effectLst/>
                <a:ea typeface="Calibri" panose="020F0502020204030204" pitchFamily="34" charset="0"/>
                <a:cs typeface="Times New Roman" panose="02020603050405020304" pitchFamily="18" charset="0"/>
              </a:rPr>
              <a:t>Rey o Reina.</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2. </a:t>
            </a:r>
            <a:r>
              <a:rPr lang="es-ES" sz="1700" kern="1200" dirty="0">
                <a:effectLst/>
                <a:ea typeface="Calibri" panose="020F0502020204030204" pitchFamily="34" charset="0"/>
                <a:cs typeface="Times New Roman" panose="02020603050405020304" pitchFamily="18" charset="0"/>
              </a:rPr>
              <a:t>Reina consorte o Consorte de la Reina.</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3. </a:t>
            </a:r>
            <a:r>
              <a:rPr lang="es-ES" sz="1700" kern="1200" dirty="0">
                <a:effectLst/>
                <a:ea typeface="Calibri" panose="020F0502020204030204" pitchFamily="34" charset="0"/>
                <a:cs typeface="Times New Roman" panose="02020603050405020304" pitchFamily="18" charset="0"/>
              </a:rPr>
              <a:t>Príncipe o Princesa de Asturias.</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4. </a:t>
            </a:r>
            <a:r>
              <a:rPr lang="es-ES" sz="1700" kern="1200" dirty="0">
                <a:effectLst/>
                <a:ea typeface="Calibri" panose="020F0502020204030204" pitchFamily="34" charset="0"/>
                <a:cs typeface="Times New Roman" panose="02020603050405020304" pitchFamily="18" charset="0"/>
              </a:rPr>
              <a:t>Infantes de España.</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5. </a:t>
            </a:r>
            <a:r>
              <a:rPr lang="es-ES" sz="1700" kern="1200" dirty="0">
                <a:effectLst/>
                <a:ea typeface="Calibri" panose="020F0502020204030204" pitchFamily="34" charset="0"/>
                <a:cs typeface="Times New Roman" panose="02020603050405020304" pitchFamily="18" charset="0"/>
              </a:rPr>
              <a:t>Presidente del Gobierno.</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6. </a:t>
            </a:r>
            <a:r>
              <a:rPr lang="es-ES" sz="1700" kern="1200" dirty="0">
                <a:effectLst/>
                <a:ea typeface="Calibri" panose="020F0502020204030204" pitchFamily="34" charset="0"/>
                <a:cs typeface="Times New Roman" panose="02020603050405020304" pitchFamily="18" charset="0"/>
              </a:rPr>
              <a:t>Presidente del Congreso de los Diputados.</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7. </a:t>
            </a:r>
            <a:r>
              <a:rPr lang="es-ES" sz="1700" kern="1200" dirty="0">
                <a:effectLst/>
                <a:ea typeface="Calibri" panose="020F0502020204030204" pitchFamily="34" charset="0"/>
                <a:cs typeface="Times New Roman" panose="02020603050405020304" pitchFamily="18" charset="0"/>
              </a:rPr>
              <a:t>Presidente del Senado.</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8. </a:t>
            </a:r>
            <a:r>
              <a:rPr lang="es-ES" sz="1700" kern="1200" dirty="0">
                <a:effectLst/>
                <a:ea typeface="Calibri" panose="020F0502020204030204" pitchFamily="34" charset="0"/>
                <a:cs typeface="Times New Roman" panose="02020603050405020304" pitchFamily="18" charset="0"/>
              </a:rPr>
              <a:t>Presidente del Tribunal Constitucional.</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9. </a:t>
            </a:r>
            <a:r>
              <a:rPr lang="es-ES" sz="1700" kern="1200" dirty="0">
                <a:effectLst/>
                <a:ea typeface="Calibri" panose="020F0502020204030204" pitchFamily="34" charset="0"/>
                <a:cs typeface="Times New Roman" panose="02020603050405020304" pitchFamily="18" charset="0"/>
              </a:rPr>
              <a:t>Presidente del Consejo General del Poder Judicial.</a:t>
            </a:r>
            <a:endParaRPr lang="es-ES" sz="1700" dirty="0">
              <a:effectLs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A979FE23-ECC8-2600-C09F-1F998E3A4990}"/>
              </a:ext>
            </a:extLst>
          </p:cNvPr>
          <p:cNvSpPr txBox="1"/>
          <p:nvPr/>
        </p:nvSpPr>
        <p:spPr>
          <a:xfrm>
            <a:off x="6211139" y="2245905"/>
            <a:ext cx="4999917" cy="455830"/>
          </a:xfrm>
          <a:prstGeom prst="rect">
            <a:avLst/>
          </a:prstGeom>
          <a:noFill/>
        </p:spPr>
        <p:txBody>
          <a:bodyPr wrap="square">
            <a:spAutoFit/>
          </a:bodyPr>
          <a:lstStyle/>
          <a:p>
            <a:pPr>
              <a:lnSpc>
                <a:spcPct val="107000"/>
              </a:lnSpc>
              <a:spcAft>
                <a:spcPts val="800"/>
              </a:spcAft>
            </a:pPr>
            <a:r>
              <a:rPr lang="es-ES" sz="2400" b="1" kern="1200" dirty="0">
                <a:effectLst/>
                <a:ea typeface="Calibri" panose="020F0502020204030204" pitchFamily="34" charset="0"/>
                <a:cs typeface="Times New Roman" panose="02020603050405020304" pitchFamily="18" charset="0"/>
              </a:rPr>
              <a:t>APLICACIÓN EN LA COMUNIDAD</a:t>
            </a:r>
            <a:endParaRPr lang="es-ES" b="1" dirty="0">
              <a:effectLst/>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F2460B75-315D-8317-B491-2705FA0218C1}"/>
              </a:ext>
            </a:extLst>
          </p:cNvPr>
          <p:cNvSpPr txBox="1"/>
          <p:nvPr/>
        </p:nvSpPr>
        <p:spPr>
          <a:xfrm>
            <a:off x="6211139" y="2760944"/>
            <a:ext cx="5178336" cy="3690947"/>
          </a:xfrm>
          <a:prstGeom prst="rect">
            <a:avLst/>
          </a:prstGeom>
          <a:noFill/>
        </p:spPr>
        <p:txBody>
          <a:bodyPr wrap="square">
            <a:spAutoFit/>
          </a:bodyPr>
          <a:lstStyle/>
          <a:p>
            <a:pPr>
              <a:lnSpc>
                <a:spcPct val="107000"/>
              </a:lnSpc>
              <a:spcAft>
                <a:spcPts val="800"/>
              </a:spcAft>
            </a:pPr>
            <a:r>
              <a:rPr lang="es-ES" sz="1700" b="1" strike="sngStrike" kern="1200" dirty="0">
                <a:solidFill>
                  <a:srgbClr val="99CB38"/>
                </a:solidFill>
                <a:effectLst/>
                <a:ea typeface="Calibri" panose="020F0502020204030204" pitchFamily="34" charset="0"/>
                <a:cs typeface="Times New Roman" panose="02020603050405020304" pitchFamily="18" charset="0"/>
              </a:rPr>
              <a:t>1. </a:t>
            </a:r>
            <a:r>
              <a:rPr lang="es-ES" sz="1700" strike="sngStrike" kern="1200" dirty="0">
                <a:effectLst/>
                <a:ea typeface="Calibri" panose="020F0502020204030204" pitchFamily="34" charset="0"/>
                <a:cs typeface="Times New Roman" panose="02020603050405020304" pitchFamily="18" charset="0"/>
              </a:rPr>
              <a:t>Rey o Reina.</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strike="sngStrike" kern="1200" dirty="0">
                <a:solidFill>
                  <a:srgbClr val="99CB38"/>
                </a:solidFill>
                <a:effectLst/>
                <a:ea typeface="Calibri" panose="020F0502020204030204" pitchFamily="34" charset="0"/>
                <a:cs typeface="Times New Roman" panose="02020603050405020304" pitchFamily="18" charset="0"/>
              </a:rPr>
              <a:t>2. </a:t>
            </a:r>
            <a:r>
              <a:rPr lang="es-ES" sz="1700" strike="sngStrike" kern="1200" dirty="0">
                <a:effectLst/>
                <a:ea typeface="Calibri" panose="020F0502020204030204" pitchFamily="34" charset="0"/>
                <a:cs typeface="Times New Roman" panose="02020603050405020304" pitchFamily="18" charset="0"/>
              </a:rPr>
              <a:t>Reina consorte o Consorte de la Reina.</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strike="sngStrike" kern="1200" dirty="0">
                <a:solidFill>
                  <a:srgbClr val="99CB38"/>
                </a:solidFill>
                <a:effectLst/>
                <a:ea typeface="Calibri" panose="020F0502020204030204" pitchFamily="34" charset="0"/>
                <a:cs typeface="Times New Roman" panose="02020603050405020304" pitchFamily="18" charset="0"/>
              </a:rPr>
              <a:t>3. </a:t>
            </a:r>
            <a:r>
              <a:rPr lang="es-ES" sz="1700" strike="sngStrike" kern="1200" dirty="0">
                <a:effectLst/>
                <a:ea typeface="Calibri" panose="020F0502020204030204" pitchFamily="34" charset="0"/>
                <a:cs typeface="Times New Roman" panose="02020603050405020304" pitchFamily="18" charset="0"/>
              </a:rPr>
              <a:t>Príncipe o Princesa de Asturias.</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strike="sngStrike" kern="1200" dirty="0">
                <a:solidFill>
                  <a:srgbClr val="99CB38"/>
                </a:solidFill>
                <a:effectLst/>
                <a:ea typeface="Calibri" panose="020F0502020204030204" pitchFamily="34" charset="0"/>
                <a:cs typeface="Times New Roman" panose="02020603050405020304" pitchFamily="18" charset="0"/>
              </a:rPr>
              <a:t>4. </a:t>
            </a:r>
            <a:r>
              <a:rPr lang="es-ES" sz="1700" strike="sngStrike" kern="1200" dirty="0">
                <a:effectLst/>
                <a:ea typeface="Calibri" panose="020F0502020204030204" pitchFamily="34" charset="0"/>
                <a:cs typeface="Times New Roman" panose="02020603050405020304" pitchFamily="18" charset="0"/>
              </a:rPr>
              <a:t>Infantes de España.</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5. </a:t>
            </a:r>
            <a:r>
              <a:rPr lang="es-ES" sz="1700" kern="1200" dirty="0">
                <a:effectLst/>
                <a:ea typeface="Calibri" panose="020F0502020204030204" pitchFamily="34" charset="0"/>
                <a:cs typeface="Times New Roman" panose="02020603050405020304" pitchFamily="18" charset="0"/>
              </a:rPr>
              <a:t>Presidente del Gobierno.</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6. </a:t>
            </a:r>
            <a:r>
              <a:rPr lang="es-ES" sz="1700" kern="1200" dirty="0">
                <a:effectLst/>
                <a:ea typeface="Calibri" panose="020F0502020204030204" pitchFamily="34" charset="0"/>
                <a:cs typeface="Times New Roman" panose="02020603050405020304" pitchFamily="18" charset="0"/>
              </a:rPr>
              <a:t>Presidente del Congreso de los Diputados.</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strike="sngStrike" kern="1200" dirty="0">
                <a:solidFill>
                  <a:srgbClr val="99CB38"/>
                </a:solidFill>
                <a:effectLst/>
                <a:ea typeface="Calibri" panose="020F0502020204030204" pitchFamily="34" charset="0"/>
                <a:cs typeface="Times New Roman" panose="02020603050405020304" pitchFamily="18" charset="0"/>
              </a:rPr>
              <a:t>7. </a:t>
            </a:r>
            <a:r>
              <a:rPr lang="es-ES" sz="1700" strike="sngStrike" kern="1200" dirty="0">
                <a:effectLst/>
                <a:ea typeface="Calibri" panose="020F0502020204030204" pitchFamily="34" charset="0"/>
                <a:cs typeface="Times New Roman" panose="02020603050405020304" pitchFamily="18" charset="0"/>
              </a:rPr>
              <a:t>Presidente del Senado</a:t>
            </a:r>
            <a:r>
              <a:rPr lang="es-ES" sz="1700" kern="1200" dirty="0">
                <a:effectLst/>
                <a:ea typeface="Calibri" panose="020F0502020204030204" pitchFamily="34" charset="0"/>
                <a:cs typeface="Times New Roman" panose="02020603050405020304" pitchFamily="18" charset="0"/>
              </a:rPr>
              <a:t>.</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strike="sngStrike" kern="1200" dirty="0">
                <a:solidFill>
                  <a:srgbClr val="99CB38"/>
                </a:solidFill>
                <a:effectLst/>
                <a:ea typeface="Calibri" panose="020F0502020204030204" pitchFamily="34" charset="0"/>
                <a:cs typeface="Times New Roman" panose="02020603050405020304" pitchFamily="18" charset="0"/>
              </a:rPr>
              <a:t>8. </a:t>
            </a:r>
            <a:r>
              <a:rPr lang="es-ES" sz="1700" strike="sngStrike" kern="1200" dirty="0">
                <a:effectLst/>
                <a:ea typeface="Calibri" panose="020F0502020204030204" pitchFamily="34" charset="0"/>
                <a:cs typeface="Times New Roman" panose="02020603050405020304" pitchFamily="18" charset="0"/>
              </a:rPr>
              <a:t>Presidente del Tribunal Constitucional.</a:t>
            </a:r>
            <a:endParaRPr lang="es-ES" sz="1700" dirty="0">
              <a:effectLst/>
              <a:ea typeface="Calibri" panose="020F0502020204030204" pitchFamily="34" charset="0"/>
              <a:cs typeface="Times New Roman" panose="02020603050405020304" pitchFamily="18" charset="0"/>
            </a:endParaRPr>
          </a:p>
          <a:p>
            <a:pPr>
              <a:lnSpc>
                <a:spcPct val="107000"/>
              </a:lnSpc>
              <a:spcAft>
                <a:spcPts val="800"/>
              </a:spcAft>
            </a:pPr>
            <a:r>
              <a:rPr lang="es-ES" sz="1700" b="1" kern="1200" dirty="0">
                <a:solidFill>
                  <a:srgbClr val="99CB38"/>
                </a:solidFill>
                <a:effectLst/>
                <a:ea typeface="Calibri" panose="020F0502020204030204" pitchFamily="34" charset="0"/>
                <a:cs typeface="Times New Roman" panose="02020603050405020304" pitchFamily="18" charset="0"/>
              </a:rPr>
              <a:t>9. </a:t>
            </a:r>
            <a:r>
              <a:rPr lang="es-ES" sz="1700" kern="1200" dirty="0">
                <a:effectLst/>
                <a:ea typeface="Calibri" panose="020F0502020204030204" pitchFamily="34" charset="0"/>
                <a:cs typeface="Times New Roman" panose="02020603050405020304" pitchFamily="18" charset="0"/>
              </a:rPr>
              <a:t>Presidente del Consejo General del Poder Judicial</a:t>
            </a:r>
            <a:r>
              <a:rPr lang="es-ES" sz="1200" kern="1200" dirty="0">
                <a:effectLst/>
                <a:ea typeface="Calibri" panose="020F0502020204030204" pitchFamily="34" charset="0"/>
                <a:cs typeface="Times New Roman" panose="02020603050405020304" pitchFamily="18" charset="0"/>
              </a:rPr>
              <a:t>.</a:t>
            </a:r>
            <a:endParaRPr lang="es-ES" sz="1200" dirty="0">
              <a:effectLst/>
              <a:ea typeface="Calibri" panose="020F0502020204030204" pitchFamily="34" charset="0"/>
              <a:cs typeface="Times New Roman" panose="02020603050405020304" pitchFamily="18" charset="0"/>
            </a:endParaRPr>
          </a:p>
        </p:txBody>
      </p:sp>
      <p:pic>
        <p:nvPicPr>
          <p:cNvPr id="3" name="Marcador de contenido 4" descr="Reproducir con relleno sólido">
            <a:extLst>
              <a:ext uri="{FF2B5EF4-FFF2-40B4-BE49-F238E27FC236}">
                <a16:creationId xmlns:a16="http://schemas.microsoft.com/office/drawing/2014/main" id="{06BC9357-FCEE-1F34-7B5E-C0EBCA8271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944" y="948688"/>
            <a:ext cx="407164" cy="407164"/>
          </a:xfrm>
          <a:prstGeom prst="rect">
            <a:avLst/>
          </a:prstGeom>
        </p:spPr>
      </p:pic>
    </p:spTree>
    <p:extLst>
      <p:ext uri="{BB962C8B-B14F-4D97-AF65-F5344CB8AC3E}">
        <p14:creationId xmlns:p14="http://schemas.microsoft.com/office/powerpoint/2010/main" val="11175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Gráfico 15" descr="Documento contorno">
            <a:extLst>
              <a:ext uri="{FF2B5EF4-FFF2-40B4-BE49-F238E27FC236}">
                <a16:creationId xmlns:a16="http://schemas.microsoft.com/office/drawing/2014/main" id="{7EA53853-F31E-DEDB-3FE9-C2B46DF60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3663" y="2955813"/>
            <a:ext cx="3714687" cy="3714687"/>
          </a:xfrm>
          <a:prstGeom prst="rect">
            <a:avLst/>
          </a:prstGeom>
        </p:spPr>
      </p:pic>
      <p:sp>
        <p:nvSpPr>
          <p:cNvPr id="7" name="CuadroTexto 6">
            <a:extLst>
              <a:ext uri="{FF2B5EF4-FFF2-40B4-BE49-F238E27FC236}">
                <a16:creationId xmlns:a16="http://schemas.microsoft.com/office/drawing/2014/main" id="{D56924BE-5F77-C556-15E0-2C8363F49E29}"/>
              </a:ext>
            </a:extLst>
          </p:cNvPr>
          <p:cNvSpPr txBox="1"/>
          <p:nvPr/>
        </p:nvSpPr>
        <p:spPr>
          <a:xfrm>
            <a:off x="1388108" y="883149"/>
            <a:ext cx="8365897" cy="577017"/>
          </a:xfrm>
          <a:prstGeom prst="rect">
            <a:avLst/>
          </a:prstGeom>
          <a:noFill/>
        </p:spPr>
        <p:txBody>
          <a:bodyPr wrap="square">
            <a:spAutoFit/>
          </a:bodyPr>
          <a:lstStyle/>
          <a:p>
            <a:pPr>
              <a:lnSpc>
                <a:spcPct val="107000"/>
              </a:lnSpc>
              <a:spcAft>
                <a:spcPts val="800"/>
              </a:spcAft>
            </a:pPr>
            <a:r>
              <a:rPr lang="es-ES" sz="3200" b="1" dirty="0">
                <a:effectLst/>
                <a:latin typeface="+mj-lt"/>
                <a:ea typeface="Calibri" panose="020F0502020204030204" pitchFamily="34" charset="0"/>
                <a:cs typeface="Times New Roman" panose="02020603050405020304" pitchFamily="18" charset="0"/>
              </a:rPr>
              <a:t>Infrarrepresentado en las comunidades </a:t>
            </a:r>
          </a:p>
        </p:txBody>
      </p:sp>
      <p:sp>
        <p:nvSpPr>
          <p:cNvPr id="4" name="CuadroTexto 3">
            <a:extLst>
              <a:ext uri="{FF2B5EF4-FFF2-40B4-BE49-F238E27FC236}">
                <a16:creationId xmlns:a16="http://schemas.microsoft.com/office/drawing/2014/main" id="{A9D089B8-6229-A2E5-1F6D-41D472C960AF}"/>
              </a:ext>
            </a:extLst>
          </p:cNvPr>
          <p:cNvSpPr txBox="1"/>
          <p:nvPr/>
        </p:nvSpPr>
        <p:spPr>
          <a:xfrm>
            <a:off x="980944" y="1917081"/>
            <a:ext cx="9839457" cy="455830"/>
          </a:xfrm>
          <a:prstGeom prst="rect">
            <a:avLst/>
          </a:prstGeom>
          <a:noFill/>
        </p:spPr>
        <p:txBody>
          <a:bodyPr wrap="square">
            <a:spAutoFit/>
          </a:bodyPr>
          <a:lstStyle/>
          <a:p>
            <a:pPr>
              <a:lnSpc>
                <a:spcPct val="107000"/>
              </a:lnSpc>
              <a:spcAft>
                <a:spcPts val="800"/>
              </a:spcAft>
            </a:pPr>
            <a:r>
              <a:rPr lang="es-ES" sz="2400" b="1" kern="1200" dirty="0">
                <a:effectLst/>
                <a:ea typeface="Calibri" panose="020F0502020204030204" pitchFamily="34" charset="0"/>
                <a:cs typeface="Times New Roman" panose="02020603050405020304" pitchFamily="18" charset="0"/>
              </a:rPr>
              <a:t>REAL DECRETO 2099/1893. APLICACIÓN EN LAS COMUNIDADES</a:t>
            </a:r>
            <a:endParaRPr lang="es-ES" b="1" dirty="0">
              <a:effectLst/>
              <a:ea typeface="Calibri" panose="020F0502020204030204" pitchFamily="34" charset="0"/>
              <a:cs typeface="Times New Roman" panose="02020603050405020304" pitchFamily="18" charset="0"/>
            </a:endParaRPr>
          </a:p>
        </p:txBody>
      </p:sp>
      <p:sp>
        <p:nvSpPr>
          <p:cNvPr id="3" name="CustomShape 5">
            <a:extLst>
              <a:ext uri="{FF2B5EF4-FFF2-40B4-BE49-F238E27FC236}">
                <a16:creationId xmlns:a16="http://schemas.microsoft.com/office/drawing/2014/main" id="{8D58CE7D-4BAA-EF30-6016-16889886784F}"/>
              </a:ext>
            </a:extLst>
          </p:cNvPr>
          <p:cNvSpPr/>
          <p:nvPr/>
        </p:nvSpPr>
        <p:spPr>
          <a:xfrm>
            <a:off x="1318033" y="3011569"/>
            <a:ext cx="5857830" cy="33876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1. </a:t>
            </a:r>
            <a:r>
              <a:rPr lang="es-ES" sz="2000" kern="1200" dirty="0">
                <a:effectLst/>
                <a:ea typeface="Calibri" panose="020F0502020204030204" pitchFamily="34" charset="0"/>
                <a:cs typeface="Times New Roman" panose="02020603050405020304" pitchFamily="18" charset="0"/>
              </a:rPr>
              <a:t>Presidente/a del Consejo de Gobierno.</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2</a:t>
            </a:r>
            <a:r>
              <a:rPr lang="es-ES" sz="2000" kern="1200" dirty="0">
                <a:solidFill>
                  <a:srgbClr val="99CB38"/>
                </a:solidFill>
                <a:effectLst/>
                <a:ea typeface="Calibri" panose="020F0502020204030204" pitchFamily="34" charset="0"/>
                <a:cs typeface="Times New Roman" panose="02020603050405020304" pitchFamily="18" charset="0"/>
              </a:rPr>
              <a:t>.</a:t>
            </a:r>
            <a:r>
              <a:rPr lang="es-ES" sz="2000" kern="1200" dirty="0">
                <a:effectLst/>
                <a:ea typeface="Calibri" panose="020F0502020204030204" pitchFamily="34" charset="0"/>
                <a:cs typeface="Times New Roman" panose="02020603050405020304" pitchFamily="18" charset="0"/>
              </a:rPr>
              <a:t> Presidente/a del Parlamento.</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3. </a:t>
            </a:r>
            <a:r>
              <a:rPr lang="es-ES" sz="2000" kern="1200" dirty="0">
                <a:effectLst/>
                <a:ea typeface="Calibri" panose="020F0502020204030204" pitchFamily="34" charset="0"/>
                <a:cs typeface="Times New Roman" panose="02020603050405020304" pitchFamily="18" charset="0"/>
              </a:rPr>
              <a:t>Delegado del Gobierno.</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4. </a:t>
            </a:r>
            <a:r>
              <a:rPr lang="es-ES" sz="2000" kern="1200" dirty="0">
                <a:effectLst/>
                <a:ea typeface="Calibri" panose="020F0502020204030204" pitchFamily="34" charset="0"/>
                <a:cs typeface="Times New Roman" panose="02020603050405020304" pitchFamily="18" charset="0"/>
              </a:rPr>
              <a:t>Alcalde.</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5. </a:t>
            </a:r>
            <a:r>
              <a:rPr lang="es-ES" sz="2000" kern="1200" dirty="0">
                <a:effectLst/>
                <a:ea typeface="Calibri" panose="020F0502020204030204" pitchFamily="34" charset="0"/>
                <a:cs typeface="Times New Roman" panose="02020603050405020304" pitchFamily="18" charset="0"/>
              </a:rPr>
              <a:t>Representante de las Fuerzas Armadas.</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6. </a:t>
            </a:r>
            <a:r>
              <a:rPr lang="es-ES" sz="2000" kern="1200" dirty="0">
                <a:effectLst/>
                <a:ea typeface="Calibri" panose="020F0502020204030204" pitchFamily="34" charset="0"/>
                <a:cs typeface="Times New Roman" panose="02020603050405020304" pitchFamily="18" charset="0"/>
              </a:rPr>
              <a:t>Consejeros de Gobierno.</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7. </a:t>
            </a:r>
            <a:r>
              <a:rPr lang="es-ES" sz="2000" kern="1200" dirty="0">
                <a:effectLst/>
                <a:ea typeface="Calibri" panose="020F0502020204030204" pitchFamily="34" charset="0"/>
                <a:cs typeface="Times New Roman" panose="02020603050405020304" pitchFamily="18" charset="0"/>
              </a:rPr>
              <a:t>Presidente del TSJ.</a:t>
            </a:r>
            <a:endParaRPr lang="es-ES" sz="2000" dirty="0">
              <a:effectLst/>
              <a:ea typeface="Calibri" panose="020F0502020204030204" pitchFamily="34" charset="0"/>
              <a:cs typeface="Times New Roman" panose="02020603050405020304" pitchFamily="18" charset="0"/>
            </a:endParaRPr>
          </a:p>
          <a:p>
            <a:pPr>
              <a:lnSpc>
                <a:spcPct val="107000"/>
              </a:lnSpc>
              <a:spcAft>
                <a:spcPts val="800"/>
              </a:spcAft>
            </a:pPr>
            <a:r>
              <a:rPr lang="es-ES" sz="2000" b="1" kern="1200" dirty="0">
                <a:solidFill>
                  <a:srgbClr val="99CB38"/>
                </a:solidFill>
                <a:effectLst/>
                <a:ea typeface="Calibri" panose="020F0502020204030204" pitchFamily="34" charset="0"/>
                <a:cs typeface="Times New Roman" panose="02020603050405020304" pitchFamily="18" charset="0"/>
              </a:rPr>
              <a:t>8. </a:t>
            </a:r>
            <a:r>
              <a:rPr lang="es-ES" sz="2000" kern="1200" dirty="0">
                <a:effectLst/>
                <a:ea typeface="Calibri" panose="020F0502020204030204" pitchFamily="34" charset="0"/>
                <a:cs typeface="Times New Roman" panose="02020603050405020304" pitchFamily="18" charset="0"/>
              </a:rPr>
              <a:t>Fiscal superior.</a:t>
            </a:r>
            <a:endParaRPr lang="es-ES" sz="2000" dirty="0">
              <a:effectLst/>
              <a:ea typeface="Calibri" panose="020F0502020204030204" pitchFamily="34" charset="0"/>
              <a:cs typeface="Times New Roman" panose="02020603050405020304" pitchFamily="18" charset="0"/>
            </a:endParaRPr>
          </a:p>
        </p:txBody>
      </p:sp>
      <p:pic>
        <p:nvPicPr>
          <p:cNvPr id="6" name="Marcador de contenido 4" descr="Reproducir con relleno sólido">
            <a:extLst>
              <a:ext uri="{FF2B5EF4-FFF2-40B4-BE49-F238E27FC236}">
                <a16:creationId xmlns:a16="http://schemas.microsoft.com/office/drawing/2014/main" id="{3B523C6F-6511-2238-AAD0-EC3E8F508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944" y="982770"/>
            <a:ext cx="407164" cy="407164"/>
          </a:xfrm>
          <a:prstGeom prst="rect">
            <a:avLst/>
          </a:prstGeom>
        </p:spPr>
      </p:pic>
    </p:spTree>
    <p:extLst>
      <p:ext uri="{BB962C8B-B14F-4D97-AF65-F5344CB8AC3E}">
        <p14:creationId xmlns:p14="http://schemas.microsoft.com/office/powerpoint/2010/main" val="35860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32707" y="520906"/>
            <a:ext cx="10119360" cy="1040755"/>
          </a:xfrm>
        </p:spPr>
        <p:txBody>
          <a:bodyPr anchor="ctr">
            <a:noAutofit/>
          </a:bodyPr>
          <a:lstStyle/>
          <a:p>
            <a:r>
              <a:rPr lang="es-ES" sz="4800" b="1" spc="-150" dirty="0"/>
              <a:t>Excepciones</a:t>
            </a:r>
            <a:endParaRPr lang="es-ES" sz="4800" spc="-150" dirty="0"/>
          </a:p>
        </p:txBody>
      </p:sp>
      <p:pic>
        <p:nvPicPr>
          <p:cNvPr id="3" name="Marcador de contenido 4" descr="Reproducir con relleno sólido">
            <a:extLst>
              <a:ext uri="{FF2B5EF4-FFF2-40B4-BE49-F238E27FC236}">
                <a16:creationId xmlns:a16="http://schemas.microsoft.com/office/drawing/2014/main" id="{9A5519CE-E5A5-9FC8-D0F1-E12CE554BE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1757927"/>
            <a:ext cx="720000" cy="720000"/>
          </a:xfrm>
          <a:prstGeom prst="rect">
            <a:avLst/>
          </a:prstGeom>
        </p:spPr>
      </p:pic>
      <p:sp>
        <p:nvSpPr>
          <p:cNvPr id="7" name="CuadroTexto 6">
            <a:extLst>
              <a:ext uri="{FF2B5EF4-FFF2-40B4-BE49-F238E27FC236}">
                <a16:creationId xmlns:a16="http://schemas.microsoft.com/office/drawing/2014/main" id="{D56924BE-5F77-C556-15E0-2C8363F49E29}"/>
              </a:ext>
            </a:extLst>
          </p:cNvPr>
          <p:cNvSpPr txBox="1"/>
          <p:nvPr/>
        </p:nvSpPr>
        <p:spPr>
          <a:xfrm>
            <a:off x="932707" y="1754358"/>
            <a:ext cx="10012381" cy="725520"/>
          </a:xfrm>
          <a:prstGeom prst="rect">
            <a:avLst/>
          </a:prstGeom>
          <a:noFill/>
        </p:spPr>
        <p:txBody>
          <a:bodyPr wrap="square">
            <a:spAutoFit/>
          </a:bodyPr>
          <a:lstStyle/>
          <a:p>
            <a:pPr marL="899160">
              <a:lnSpc>
                <a:spcPct val="107000"/>
              </a:lnSpc>
              <a:spcAft>
                <a:spcPts val="800"/>
              </a:spcAft>
            </a:pPr>
            <a:r>
              <a:rPr lang="es-ES" sz="2000" dirty="0">
                <a:effectLst/>
                <a:ea typeface="Calibri" panose="020F0502020204030204" pitchFamily="34" charset="0"/>
                <a:cs typeface="Times New Roman" panose="02020603050405020304" pitchFamily="18" charset="0"/>
              </a:rPr>
              <a:t>DECRETO 77/2002, de 26 de febrero, por el que se regula el régimen de precedencias y tratamientos en el ámbito de la Junta de Andalucía. </a:t>
            </a:r>
          </a:p>
        </p:txBody>
      </p:sp>
      <p:sp>
        <p:nvSpPr>
          <p:cNvPr id="6" name="CuadroTexto 5">
            <a:extLst>
              <a:ext uri="{FF2B5EF4-FFF2-40B4-BE49-F238E27FC236}">
                <a16:creationId xmlns:a16="http://schemas.microsoft.com/office/drawing/2014/main" id="{8DDD283A-68F4-AEC6-1504-D8FCCF836438}"/>
              </a:ext>
            </a:extLst>
          </p:cNvPr>
          <p:cNvSpPr txBox="1"/>
          <p:nvPr/>
        </p:nvSpPr>
        <p:spPr>
          <a:xfrm>
            <a:off x="192947" y="3072828"/>
            <a:ext cx="11367082" cy="3133358"/>
          </a:xfrm>
          <a:prstGeom prst="rect">
            <a:avLst/>
          </a:prstGeom>
          <a:noFill/>
        </p:spPr>
        <p:txBody>
          <a:bodyPr wrap="square">
            <a:spAutoFit/>
          </a:bodyPr>
          <a:lstStyle/>
          <a:p>
            <a:pPr marL="899160">
              <a:lnSpc>
                <a:spcPct val="107000"/>
              </a:lnSpc>
              <a:spcAft>
                <a:spcPts val="800"/>
              </a:spcAft>
            </a:pPr>
            <a:r>
              <a:rPr lang="es-ES" sz="2000" b="1" dirty="0">
                <a:effectLst/>
                <a:ea typeface="Calibri" panose="020F0502020204030204" pitchFamily="34" charset="0"/>
                <a:cs typeface="Times New Roman" panose="02020603050405020304" pitchFamily="18" charset="0"/>
              </a:rPr>
              <a:t>Disposición adicional segunda. Tribunal Superior de Justicia de Andalucía</a:t>
            </a:r>
            <a:r>
              <a:rPr lang="es-ES" sz="2000" dirty="0">
                <a:effectLst/>
                <a:ea typeface="Calibri" panose="020F0502020204030204" pitchFamily="34" charset="0"/>
                <a:cs typeface="Times New Roman" panose="02020603050405020304" pitchFamily="18" charset="0"/>
              </a:rPr>
              <a:t>.</a:t>
            </a:r>
          </a:p>
          <a:p>
            <a:pPr marL="899160">
              <a:lnSpc>
                <a:spcPct val="107000"/>
              </a:lnSpc>
              <a:spcAft>
                <a:spcPts val="800"/>
              </a:spcAft>
            </a:pPr>
            <a:r>
              <a:rPr lang="es-ES" sz="2000" dirty="0">
                <a:effectLst/>
                <a:ea typeface="Calibri" panose="020F0502020204030204" pitchFamily="34" charset="0"/>
                <a:cs typeface="Times New Roman" panose="02020603050405020304" pitchFamily="18" charset="0"/>
              </a:rPr>
              <a:t>El Presidente del Tribunal Superior de Justicia de Andalucía, en cuanto representante del Poder Judicial en la Comunidad Autónoma Andaluza, y órgano judicial que -en los términos previstos en el art. 24 del Estatuto de Autonomía para Andalucía- culmina la organización judicial en el territorio andaluz, se situará, en los actos oficiales de carácter general que se regulan en el presente Decreto, inmediatamente después de los Presidentes de la Junta de Andalucía y del Parlamento, en tanto el Estado no regule la precedencia de los Presidentes de los Tribunales Superiores de Justicia.</a:t>
            </a:r>
          </a:p>
        </p:txBody>
      </p:sp>
    </p:spTree>
    <p:extLst>
      <p:ext uri="{BB962C8B-B14F-4D97-AF65-F5344CB8AC3E}">
        <p14:creationId xmlns:p14="http://schemas.microsoft.com/office/powerpoint/2010/main" val="153431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9A7D-BF57-4591-BDC6-57CF83E8DB2B}"/>
              </a:ext>
            </a:extLst>
          </p:cNvPr>
          <p:cNvSpPr>
            <a:spLocks noGrp="1"/>
          </p:cNvSpPr>
          <p:nvPr>
            <p:ph type="ctrTitle"/>
          </p:nvPr>
        </p:nvSpPr>
        <p:spPr>
          <a:xfrm>
            <a:off x="932707" y="520906"/>
            <a:ext cx="10119360" cy="1040755"/>
          </a:xfrm>
        </p:spPr>
        <p:txBody>
          <a:bodyPr anchor="ctr">
            <a:noAutofit/>
          </a:bodyPr>
          <a:lstStyle/>
          <a:p>
            <a:r>
              <a:rPr lang="es-ES" sz="4800" b="1" spc="-150" dirty="0"/>
              <a:t>HONORES Y TRATAMIENTOS</a:t>
            </a:r>
            <a:endParaRPr lang="es-ES" sz="4800" spc="-150" dirty="0"/>
          </a:p>
        </p:txBody>
      </p:sp>
      <p:sp>
        <p:nvSpPr>
          <p:cNvPr id="7" name="CuadroTexto 6">
            <a:extLst>
              <a:ext uri="{FF2B5EF4-FFF2-40B4-BE49-F238E27FC236}">
                <a16:creationId xmlns:a16="http://schemas.microsoft.com/office/drawing/2014/main" id="{D56924BE-5F77-C556-15E0-2C8363F49E29}"/>
              </a:ext>
            </a:extLst>
          </p:cNvPr>
          <p:cNvSpPr txBox="1"/>
          <p:nvPr/>
        </p:nvSpPr>
        <p:spPr>
          <a:xfrm>
            <a:off x="724473" y="2024561"/>
            <a:ext cx="9459068" cy="578300"/>
          </a:xfrm>
          <a:prstGeom prst="rect">
            <a:avLst/>
          </a:prstGeom>
          <a:noFill/>
        </p:spPr>
        <p:txBody>
          <a:bodyPr wrap="square">
            <a:spAutoFit/>
          </a:bodyPr>
          <a:lstStyle/>
          <a:p>
            <a:pPr marL="899160">
              <a:lnSpc>
                <a:spcPct val="107000"/>
              </a:lnSpc>
              <a:spcAft>
                <a:spcPts val="800"/>
              </a:spcAft>
            </a:pPr>
            <a:r>
              <a:rPr lang="es-ES" sz="3200" b="1" dirty="0">
                <a:effectLst/>
                <a:latin typeface="+mj-lt"/>
                <a:ea typeface="Calibri" panose="020F0502020204030204" pitchFamily="34" charset="0"/>
                <a:cs typeface="Times New Roman" panose="02020603050405020304" pitchFamily="18" charset="0"/>
              </a:rPr>
              <a:t>Excelentísimo. </a:t>
            </a:r>
            <a:r>
              <a:rPr lang="es-ES" sz="3200" dirty="0">
                <a:effectLst/>
                <a:ea typeface="Calibri" panose="020F0502020204030204" pitchFamily="34" charset="0"/>
                <a:cs typeface="Times New Roman" panose="02020603050405020304" pitchFamily="18" charset="0"/>
              </a:rPr>
              <a:t>Presidente del TSXG</a:t>
            </a:r>
          </a:p>
        </p:txBody>
      </p:sp>
      <p:pic>
        <p:nvPicPr>
          <p:cNvPr id="6" name="Marcador de contenido 4" descr="Reproducir con relleno sólido">
            <a:extLst>
              <a:ext uri="{FF2B5EF4-FFF2-40B4-BE49-F238E27FC236}">
                <a16:creationId xmlns:a16="http://schemas.microsoft.com/office/drawing/2014/main" id="{A848F673-5087-984B-7F0F-F1153A696C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1984580"/>
            <a:ext cx="720000" cy="720000"/>
          </a:xfrm>
          <a:prstGeom prst="rect">
            <a:avLst/>
          </a:prstGeom>
        </p:spPr>
      </p:pic>
      <p:sp>
        <p:nvSpPr>
          <p:cNvPr id="10" name="CuadroTexto 9">
            <a:extLst>
              <a:ext uri="{FF2B5EF4-FFF2-40B4-BE49-F238E27FC236}">
                <a16:creationId xmlns:a16="http://schemas.microsoft.com/office/drawing/2014/main" id="{F5FD5854-B925-EBC9-F4AB-6076DF5B0143}"/>
              </a:ext>
            </a:extLst>
          </p:cNvPr>
          <p:cNvSpPr txBox="1"/>
          <p:nvPr/>
        </p:nvSpPr>
        <p:spPr>
          <a:xfrm>
            <a:off x="724472" y="3270703"/>
            <a:ext cx="10419777" cy="1105495"/>
          </a:xfrm>
          <a:prstGeom prst="rect">
            <a:avLst/>
          </a:prstGeom>
          <a:noFill/>
        </p:spPr>
        <p:txBody>
          <a:bodyPr wrap="square">
            <a:spAutoFit/>
          </a:bodyPr>
          <a:lstStyle/>
          <a:p>
            <a:pPr marL="899160">
              <a:spcAft>
                <a:spcPts val="800"/>
              </a:spcAft>
            </a:pPr>
            <a:r>
              <a:rPr lang="es-ES" sz="3200" b="1" dirty="0">
                <a:effectLst/>
                <a:ea typeface="Calibri" panose="020F0502020204030204" pitchFamily="34" charset="0"/>
                <a:cs typeface="Times New Roman" panose="02020603050405020304" pitchFamily="18" charset="0"/>
              </a:rPr>
              <a:t>Ilustrísimo/a</a:t>
            </a:r>
            <a:r>
              <a:rPr lang="es-ES" sz="3200" dirty="0">
                <a:effectLst/>
                <a:latin typeface="Vladimir Script" panose="03050402040407070305" pitchFamily="66" charset="0"/>
                <a:ea typeface="Calibri" panose="020F0502020204030204" pitchFamily="34" charset="0"/>
                <a:cs typeface="Times New Roman" panose="02020603050405020304" pitchFamily="18" charset="0"/>
              </a:rPr>
              <a:t>. </a:t>
            </a:r>
            <a:r>
              <a:rPr lang="es-ES" sz="3200" dirty="0">
                <a:effectLst/>
                <a:ea typeface="Calibri" panose="020F0502020204030204" pitchFamily="34" charset="0"/>
                <a:cs typeface="Times New Roman" panose="02020603050405020304" pitchFamily="18" charset="0"/>
              </a:rPr>
              <a:t>Presidentes de las Audiencias Provinciales y demás magistrados</a:t>
            </a:r>
          </a:p>
        </p:txBody>
      </p:sp>
      <p:pic>
        <p:nvPicPr>
          <p:cNvPr id="12" name="Marcador de contenido 4" descr="Reproducir con relleno sólido">
            <a:extLst>
              <a:ext uri="{FF2B5EF4-FFF2-40B4-BE49-F238E27FC236}">
                <a16:creationId xmlns:a16="http://schemas.microsoft.com/office/drawing/2014/main" id="{10C8C745-D9D1-B135-B9B9-7F7DCCE6A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3179049"/>
            <a:ext cx="720000" cy="720000"/>
          </a:xfrm>
          <a:prstGeom prst="rect">
            <a:avLst/>
          </a:prstGeom>
        </p:spPr>
      </p:pic>
      <p:sp>
        <p:nvSpPr>
          <p:cNvPr id="13" name="CuadroTexto 12">
            <a:extLst>
              <a:ext uri="{FF2B5EF4-FFF2-40B4-BE49-F238E27FC236}">
                <a16:creationId xmlns:a16="http://schemas.microsoft.com/office/drawing/2014/main" id="{B6A23C77-9AAB-A141-0E28-DC6C9E4F4F5A}"/>
              </a:ext>
            </a:extLst>
          </p:cNvPr>
          <p:cNvSpPr txBox="1"/>
          <p:nvPr/>
        </p:nvSpPr>
        <p:spPr>
          <a:xfrm>
            <a:off x="724473" y="5003067"/>
            <a:ext cx="9459068" cy="578556"/>
          </a:xfrm>
          <a:prstGeom prst="rect">
            <a:avLst/>
          </a:prstGeom>
          <a:noFill/>
        </p:spPr>
        <p:txBody>
          <a:bodyPr wrap="square">
            <a:spAutoFit/>
          </a:bodyPr>
          <a:lstStyle/>
          <a:p>
            <a:pPr marL="899160">
              <a:lnSpc>
                <a:spcPct val="107000"/>
              </a:lnSpc>
              <a:spcAft>
                <a:spcPts val="800"/>
              </a:spcAft>
            </a:pPr>
            <a:r>
              <a:rPr lang="es-ES" sz="3200" b="1" dirty="0">
                <a:ea typeface="Calibri" panose="020F0502020204030204" pitchFamily="34" charset="0"/>
                <a:cs typeface="Times New Roman" panose="02020603050405020304" pitchFamily="18" charset="0"/>
              </a:rPr>
              <a:t>Señoría</a:t>
            </a:r>
            <a:r>
              <a:rPr lang="es-ES" sz="3200" b="1" dirty="0">
                <a:effectLst/>
                <a:ea typeface="Calibri" panose="020F0502020204030204" pitchFamily="34" charset="0"/>
                <a:cs typeface="Times New Roman" panose="02020603050405020304" pitchFamily="18" charset="0"/>
              </a:rPr>
              <a:t>. </a:t>
            </a:r>
            <a:r>
              <a:rPr lang="es-ES" sz="3200" dirty="0">
                <a:effectLst/>
                <a:ea typeface="Calibri" panose="020F0502020204030204" pitchFamily="34" charset="0"/>
                <a:cs typeface="Times New Roman" panose="02020603050405020304" pitchFamily="18" charset="0"/>
              </a:rPr>
              <a:t>Juez</a:t>
            </a:r>
          </a:p>
        </p:txBody>
      </p:sp>
      <p:pic>
        <p:nvPicPr>
          <p:cNvPr id="14" name="Marcador de contenido 4" descr="Reproducir con relleno sólido">
            <a:extLst>
              <a:ext uri="{FF2B5EF4-FFF2-40B4-BE49-F238E27FC236}">
                <a16:creationId xmlns:a16="http://schemas.microsoft.com/office/drawing/2014/main" id="{1A47CBF9-0C18-9FEF-391D-60E8B6CC7A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707" y="4945214"/>
            <a:ext cx="720000" cy="720000"/>
          </a:xfrm>
          <a:prstGeom prst="rect">
            <a:avLst/>
          </a:prstGeom>
        </p:spPr>
      </p:pic>
      <p:pic>
        <p:nvPicPr>
          <p:cNvPr id="4" name="Gráfico 3" descr="Juez contorno">
            <a:extLst>
              <a:ext uri="{FF2B5EF4-FFF2-40B4-BE49-F238E27FC236}">
                <a16:creationId xmlns:a16="http://schemas.microsoft.com/office/drawing/2014/main" id="{D749590C-387C-986B-72A2-B6BCA7BC5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1983" y="4311902"/>
            <a:ext cx="1935701" cy="1935701"/>
          </a:xfrm>
          <a:prstGeom prst="rect">
            <a:avLst/>
          </a:prstGeom>
        </p:spPr>
      </p:pic>
      <p:pic>
        <p:nvPicPr>
          <p:cNvPr id="8" name="Gráfico 7" descr="Jueza contorno">
            <a:extLst>
              <a:ext uri="{FF2B5EF4-FFF2-40B4-BE49-F238E27FC236}">
                <a16:creationId xmlns:a16="http://schemas.microsoft.com/office/drawing/2014/main" id="{4186AE80-EE75-D457-8B8E-309A575C7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1826" y="4301533"/>
            <a:ext cx="1936800" cy="1936800"/>
          </a:xfrm>
          <a:prstGeom prst="rect">
            <a:avLst/>
          </a:prstGeom>
        </p:spPr>
      </p:pic>
    </p:spTree>
    <p:extLst>
      <p:ext uri="{BB962C8B-B14F-4D97-AF65-F5344CB8AC3E}">
        <p14:creationId xmlns:p14="http://schemas.microsoft.com/office/powerpoint/2010/main" val="3370245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TM10001115[[fn=Paquete]]</Template>
  <TotalTime>2363</TotalTime>
  <Words>758</Words>
  <Application>Microsoft Office PowerPoint</Application>
  <PresentationFormat>Panorámica</PresentationFormat>
  <Paragraphs>102</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Century Gothic</vt:lpstr>
      <vt:lpstr>Vladimir Script</vt:lpstr>
      <vt:lpstr>Wingdings 3</vt:lpstr>
      <vt:lpstr>Ion</vt:lpstr>
      <vt:lpstr>PROTOCOLO JUDICIAL</vt:lpstr>
      <vt:lpstr>Presentación de PowerPoint</vt:lpstr>
      <vt:lpstr>DOS NORMAS. </vt:lpstr>
      <vt:lpstr>¿Qué se pretendía? </vt:lpstr>
      <vt:lpstr>Resultado</vt:lpstr>
      <vt:lpstr>Presentación de PowerPoint</vt:lpstr>
      <vt:lpstr>Presentación de PowerPoint</vt:lpstr>
      <vt:lpstr>Excepciones</vt:lpstr>
      <vt:lpstr>HONORES Y TRATAMIENTOS</vt:lpstr>
      <vt:lpstr>ORDENACIÓN DE LOS ASISTENTES</vt:lpstr>
      <vt:lpstr>ORDENACIÓN DE LOS ASISTENTES</vt:lpstr>
      <vt:lpstr>Presentación de PowerPoint</vt:lpstr>
      <vt:lpstr>ESTRATEGIA DE COMUNICACIÓN</vt:lpstr>
      <vt:lpstr>ORGANIZACIÓN DE JUICIOS</vt:lpstr>
      <vt:lpstr>EL CASO ALVIA (dentro de la sala)</vt:lpstr>
      <vt:lpstr>EL CASO ALVIA (fuera de sala)</vt:lpstr>
      <vt:lpstr>EL CASO ALVIA. MEDIOS DE COMUNICACIÓN</vt:lpstr>
      <vt:lpstr>EL CASO ALVIA. MEDIOS DE COMUNICACIÓN</vt:lpstr>
      <vt:lpstr>EDUCAR EN XUSTIZA</vt:lpstr>
      <vt:lpstr>HAY QUE</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hace llegar mi mensaje con éxito? La importancia del medio y del formato</dc:title>
  <dc:creator>Baldomir Puga, Noelia</dc:creator>
  <cp:lastModifiedBy>Pardo Ríos, María</cp:lastModifiedBy>
  <cp:revision>59</cp:revision>
  <dcterms:created xsi:type="dcterms:W3CDTF">2022-04-22T15:33:10Z</dcterms:created>
  <dcterms:modified xsi:type="dcterms:W3CDTF">2023-10-02T14:46:31Z</dcterms:modified>
</cp:coreProperties>
</file>