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41"/>
  </p:notesMasterIdLst>
  <p:handoutMasterIdLst>
    <p:handoutMasterId r:id="rId42"/>
  </p:handoutMasterIdLst>
  <p:sldIdLst>
    <p:sldId id="256" r:id="rId5"/>
    <p:sldId id="318" r:id="rId6"/>
    <p:sldId id="319" r:id="rId7"/>
    <p:sldId id="320" r:id="rId8"/>
    <p:sldId id="396" r:id="rId9"/>
    <p:sldId id="328" r:id="rId10"/>
    <p:sldId id="329" r:id="rId11"/>
    <p:sldId id="330" r:id="rId12"/>
    <p:sldId id="331" r:id="rId13"/>
    <p:sldId id="327" r:id="rId14"/>
    <p:sldId id="373" r:id="rId15"/>
    <p:sldId id="374" r:id="rId16"/>
    <p:sldId id="377" r:id="rId17"/>
    <p:sldId id="454" r:id="rId18"/>
    <p:sldId id="391" r:id="rId19"/>
    <p:sldId id="453" r:id="rId20"/>
    <p:sldId id="378" r:id="rId21"/>
    <p:sldId id="397" r:id="rId22"/>
    <p:sldId id="388" r:id="rId23"/>
    <p:sldId id="389" r:id="rId24"/>
    <p:sldId id="379" r:id="rId25"/>
    <p:sldId id="376" r:id="rId26"/>
    <p:sldId id="380" r:id="rId27"/>
    <p:sldId id="381" r:id="rId28"/>
    <p:sldId id="384" r:id="rId29"/>
    <p:sldId id="385" r:id="rId30"/>
    <p:sldId id="386" r:id="rId31"/>
    <p:sldId id="387" r:id="rId32"/>
    <p:sldId id="382" r:id="rId33"/>
    <p:sldId id="392" r:id="rId34"/>
    <p:sldId id="393" r:id="rId35"/>
    <p:sldId id="394" r:id="rId36"/>
    <p:sldId id="395" r:id="rId37"/>
    <p:sldId id="390" r:id="rId38"/>
    <p:sldId id="383" r:id="rId39"/>
    <p:sldId id="323" r:id="rId4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75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8989"/>
    <a:srgbClr val="FFFFFF"/>
    <a:srgbClr val="A8121D"/>
    <a:srgbClr val="E2E2E2"/>
    <a:srgbClr val="333333"/>
    <a:srgbClr val="A8121B"/>
    <a:srgbClr val="BCBCBC"/>
    <a:srgbClr val="A8121C"/>
    <a:srgbClr val="76B732"/>
    <a:srgbClr val="D3B9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1786" autoAdjust="0"/>
  </p:normalViewPr>
  <p:slideViewPr>
    <p:cSldViewPr showGuides="1">
      <p:cViewPr varScale="1">
        <p:scale>
          <a:sx n="128" d="100"/>
          <a:sy n="128" d="100"/>
        </p:scale>
        <p:origin x="1736" y="176"/>
      </p:cViewPr>
      <p:guideLst>
        <p:guide orient="horz" pos="347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2946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1F30E-C349-44B9-B620-3393EC30B8C2}" type="datetimeFigureOut">
              <a:rPr lang="es-ES" smtClean="0"/>
              <a:pPr/>
              <a:t>2/10/23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E27BE-26C9-4AC4-88C7-22077592E27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D726AC-7A6B-40E0-85AA-49488FE1D410}" type="datetimeFigureOut">
              <a:rPr lang="es-ES" smtClean="0"/>
              <a:pPr/>
              <a:t>2/10/23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AE67A9-1B10-4F58-AED7-CF375970805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BA 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25E408E-265F-4E75-9DAD-B10F6B47A5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6068"/>
            <a:ext cx="9143999" cy="6465864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 hasCustomPrompt="1"/>
          </p:nvPr>
        </p:nvSpPr>
        <p:spPr>
          <a:xfrm>
            <a:off x="683568" y="2823071"/>
            <a:ext cx="7884877" cy="1109985"/>
          </a:xfrm>
          <a:prstGeom prst="rect">
            <a:avLst/>
          </a:prstGeom>
        </p:spPr>
        <p:txBody>
          <a:bodyPr anchor="ctr" anchorCtr="0"/>
          <a:lstStyle>
            <a:lvl1pPr>
              <a:defRPr sz="36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60000"/>
                    </a:prst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es-ES" dirty="0"/>
              <a:t>Título de la ponencia del máster</a:t>
            </a:r>
          </a:p>
        </p:txBody>
      </p:sp>
      <p:sp>
        <p:nvSpPr>
          <p:cNvPr id="14" name="13 Marcador de texto"/>
          <p:cNvSpPr>
            <a:spLocks noGrp="1"/>
          </p:cNvSpPr>
          <p:nvPr>
            <p:ph type="body" sz="quarter" idx="11" hasCustomPrompt="1"/>
          </p:nvPr>
        </p:nvSpPr>
        <p:spPr>
          <a:xfrm>
            <a:off x="396540" y="4869160"/>
            <a:ext cx="3383372" cy="36004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buFontTx/>
              <a:buNone/>
              <a:defRPr sz="1400" b="1">
                <a:solidFill>
                  <a:srgbClr val="A8121B"/>
                </a:solidFill>
              </a:defRPr>
            </a:lvl1pPr>
            <a:lvl2pPr algn="r">
              <a:buFontTx/>
              <a:buNone/>
              <a:defRPr sz="1200" b="1">
                <a:solidFill>
                  <a:schemeClr val="bg1"/>
                </a:solidFill>
              </a:defRPr>
            </a:lvl2pPr>
            <a:lvl3pPr algn="r">
              <a:buFontTx/>
              <a:buNone/>
              <a:defRPr sz="1200" b="1">
                <a:solidFill>
                  <a:schemeClr val="bg1"/>
                </a:solidFill>
              </a:defRPr>
            </a:lvl3pPr>
            <a:lvl4pPr algn="r">
              <a:buFontTx/>
              <a:buNone/>
              <a:defRPr sz="1200" b="1">
                <a:solidFill>
                  <a:schemeClr val="bg1"/>
                </a:solidFill>
              </a:defRPr>
            </a:lvl4pPr>
            <a:lvl5pPr algn="r">
              <a:buFontTx/>
              <a:buNone/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Nombre del docente</a:t>
            </a:r>
          </a:p>
        </p:txBody>
      </p:sp>
      <p:sp>
        <p:nvSpPr>
          <p:cNvPr id="11" name="13 Marcador de texto"/>
          <p:cNvSpPr>
            <a:spLocks noGrp="1"/>
          </p:cNvSpPr>
          <p:nvPr>
            <p:ph type="body" sz="quarter" idx="13" hasCustomPrompt="1"/>
          </p:nvPr>
        </p:nvSpPr>
        <p:spPr>
          <a:xfrm>
            <a:off x="395537" y="5229199"/>
            <a:ext cx="3384375" cy="36004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buFontTx/>
              <a:buNone/>
              <a:defRPr sz="1300" b="1">
                <a:solidFill>
                  <a:srgbClr val="333333"/>
                </a:solidFill>
              </a:defRPr>
            </a:lvl1pPr>
            <a:lvl2pPr algn="r">
              <a:buFontTx/>
              <a:buNone/>
              <a:defRPr sz="1200" b="1">
                <a:solidFill>
                  <a:schemeClr val="bg1"/>
                </a:solidFill>
              </a:defRPr>
            </a:lvl2pPr>
            <a:lvl3pPr algn="r">
              <a:buFontTx/>
              <a:buNone/>
              <a:defRPr sz="1200" b="1">
                <a:solidFill>
                  <a:schemeClr val="bg1"/>
                </a:solidFill>
              </a:defRPr>
            </a:lvl3pPr>
            <a:lvl4pPr algn="r">
              <a:buFontTx/>
              <a:buNone/>
              <a:defRPr sz="1200" b="1">
                <a:solidFill>
                  <a:schemeClr val="bg1"/>
                </a:solidFill>
              </a:defRPr>
            </a:lvl4pPr>
            <a:lvl5pPr algn="r">
              <a:buFontTx/>
              <a:buNone/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Cargo y Empresa Docente</a:t>
            </a: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B1A31962-299F-46DD-8C94-B323C8E47650}"/>
              </a:ext>
            </a:extLst>
          </p:cNvPr>
          <p:cNvCxnSpPr>
            <a:cxnSpLocks/>
          </p:cNvCxnSpPr>
          <p:nvPr userDrawn="1"/>
        </p:nvCxnSpPr>
        <p:spPr>
          <a:xfrm>
            <a:off x="409179" y="5949280"/>
            <a:ext cx="1152128" cy="0"/>
          </a:xfrm>
          <a:prstGeom prst="line">
            <a:avLst/>
          </a:prstGeom>
          <a:ln w="12700">
            <a:solidFill>
              <a:srgbClr val="A812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vacía rojo iffe">
    <p:bg>
      <p:bgPr>
        <a:solidFill>
          <a:srgbClr val="A812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8 Imagen">
            <a:extLst>
              <a:ext uri="{FF2B5EF4-FFF2-40B4-BE49-F238E27FC236}">
                <a16:creationId xmlns:a16="http://schemas.microsoft.com/office/drawing/2014/main" id="{A1B9E526-6EFA-4F00-9620-4AFD84ED6C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68" y="5805264"/>
            <a:ext cx="741640" cy="74164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6" name="Marcador de texto 37">
            <a:extLst>
              <a:ext uri="{FF2B5EF4-FFF2-40B4-BE49-F238E27FC236}">
                <a16:creationId xmlns:a16="http://schemas.microsoft.com/office/drawing/2014/main" id="{7C2EE612-A8E1-4B75-96BF-506CC69A8E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44407" y="6308556"/>
            <a:ext cx="488331" cy="36512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fld id="{2E45970A-3E42-4462-A934-93E47FB427A3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7" name="Marcador de texto 35">
            <a:extLst>
              <a:ext uri="{FF2B5EF4-FFF2-40B4-BE49-F238E27FC236}">
                <a16:creationId xmlns:a16="http://schemas.microsoft.com/office/drawing/2014/main" id="{CBBFD380-1D39-47FF-90B8-6315873D4F7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75656" y="6308725"/>
            <a:ext cx="6624736" cy="3651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Título de la ponencia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vacía bl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8 Imagen">
            <a:extLst>
              <a:ext uri="{FF2B5EF4-FFF2-40B4-BE49-F238E27FC236}">
                <a16:creationId xmlns:a16="http://schemas.microsoft.com/office/drawing/2014/main" id="{1D0A44FC-84FE-4390-A0DA-F132729107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68" y="5805264"/>
            <a:ext cx="741640" cy="741640"/>
          </a:xfrm>
          <a:prstGeom prst="rect">
            <a:avLst/>
          </a:prstGeom>
        </p:spPr>
      </p:pic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CA7E183F-1634-4DBB-BC94-20E8678DD6E2}"/>
              </a:ext>
            </a:extLst>
          </p:cNvPr>
          <p:cNvCxnSpPr>
            <a:cxnSpLocks/>
          </p:cNvCxnSpPr>
          <p:nvPr userDrawn="1"/>
        </p:nvCxnSpPr>
        <p:spPr>
          <a:xfrm>
            <a:off x="1475656" y="6237312"/>
            <a:ext cx="7272808" cy="0"/>
          </a:xfrm>
          <a:prstGeom prst="line">
            <a:avLst/>
          </a:prstGeom>
          <a:ln w="12700">
            <a:solidFill>
              <a:srgbClr val="A812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Marcador de texto 37">
            <a:extLst>
              <a:ext uri="{FF2B5EF4-FFF2-40B4-BE49-F238E27FC236}">
                <a16:creationId xmlns:a16="http://schemas.microsoft.com/office/drawing/2014/main" id="{3A1176BC-0CA1-47F8-8DB4-C28BCC35961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44407" y="6308556"/>
            <a:ext cx="488331" cy="36512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>
                <a:solidFill>
                  <a:srgbClr val="898989"/>
                </a:solidFill>
              </a:defRPr>
            </a:lvl1pPr>
          </a:lstStyle>
          <a:p>
            <a:pPr lvl="0"/>
            <a:fld id="{2E45970A-3E42-4462-A934-93E47FB427A3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8" name="Marcador de texto 35">
            <a:extLst>
              <a:ext uri="{FF2B5EF4-FFF2-40B4-BE49-F238E27FC236}">
                <a16:creationId xmlns:a16="http://schemas.microsoft.com/office/drawing/2014/main" id="{C8217198-664F-43BE-9D65-568A59A1DC3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75656" y="6308725"/>
            <a:ext cx="6624736" cy="3651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100">
                <a:solidFill>
                  <a:srgbClr val="89898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Título de la ponencia</a:t>
            </a:r>
          </a:p>
        </p:txBody>
      </p:sp>
    </p:spTree>
    <p:extLst>
      <p:ext uri="{BB962C8B-B14F-4D97-AF65-F5344CB8AC3E}">
        <p14:creationId xmlns:p14="http://schemas.microsoft.com/office/powerpoint/2010/main" val="1867418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agina Cier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Vista de una ciudad&#10;&#10;Descripción generada automáticamente con confianza media">
            <a:extLst>
              <a:ext uri="{FF2B5EF4-FFF2-40B4-BE49-F238E27FC236}">
                <a16:creationId xmlns:a16="http://schemas.microsoft.com/office/drawing/2014/main" id="{7142FCBA-016E-4E3B-9275-7B7C9F468D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2" y="260648"/>
            <a:ext cx="9065227" cy="6408712"/>
          </a:xfrm>
          <a:prstGeom prst="rect">
            <a:avLst/>
          </a:prstGeom>
        </p:spPr>
      </p:pic>
      <p:sp>
        <p:nvSpPr>
          <p:cNvPr id="6" name="5 CuadroTexto"/>
          <p:cNvSpPr txBox="1"/>
          <p:nvPr userDrawn="1"/>
        </p:nvSpPr>
        <p:spPr>
          <a:xfrm>
            <a:off x="1082993" y="836712"/>
            <a:ext cx="7056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ln w="3175"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A8121C"/>
                </a:solidFill>
                <a:latin typeface="Century Gothic" pitchFamily="34" charset="0"/>
              </a:rPr>
              <a:t>¡Gracias!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ice v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 userDrawn="1"/>
        </p:nvSpPr>
        <p:spPr>
          <a:xfrm rot="16200000">
            <a:off x="-1760347" y="2776575"/>
            <a:ext cx="504055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s-E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¿Qué aprenderemos?</a:t>
            </a:r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3" hasCustomPrompt="1"/>
          </p:nvPr>
        </p:nvSpPr>
        <p:spPr>
          <a:xfrm>
            <a:off x="1835696" y="548683"/>
            <a:ext cx="6770227" cy="5636364"/>
          </a:xfrm>
          <a:prstGeom prst="rect">
            <a:avLst/>
          </a:prstGeom>
        </p:spPr>
        <p:txBody>
          <a:bodyPr>
            <a:normAutofit/>
          </a:bodyPr>
          <a:lstStyle>
            <a:lvl1pPr marL="514350" indent="-514350"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  <a:buClr>
                <a:srgbClr val="A8121C"/>
              </a:buClr>
              <a:buSzPct val="110000"/>
              <a:buFont typeface="+mj-lt"/>
              <a:buAutoNum type="arabicPeriod"/>
              <a:defRPr lang="es-ES" b="1" dirty="0" smtClean="0">
                <a:solidFill>
                  <a:srgbClr val="A8121D"/>
                </a:solidFill>
              </a:defRPr>
            </a:lvl1pPr>
            <a:lvl2pPr marL="971550" indent="-514350"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  <a:buClr>
                <a:srgbClr val="A8121C"/>
              </a:buClr>
              <a:buSzPct val="110000"/>
              <a:buFont typeface="+mj-lt"/>
              <a:buAutoNum type="alphaUcPeriod"/>
              <a:defRPr lang="es-ES" b="1" dirty="0" smtClean="0"/>
            </a:lvl2pPr>
            <a:lvl3pPr marL="1428750" indent="-514350"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  <a:buClr>
                <a:srgbClr val="A8121C"/>
              </a:buClr>
              <a:buSzPct val="110000"/>
              <a:buFont typeface="+mj-lt"/>
              <a:buAutoNum type="romanLcPeriod"/>
              <a:defRPr lang="es-ES" dirty="0"/>
            </a:lvl3pPr>
            <a:lvl4pPr marL="1885950" indent="-514350"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  <a:buClr>
                <a:srgbClr val="1D70B7"/>
              </a:buClr>
              <a:buSzPct val="110000"/>
              <a:buFont typeface="+mj-lt"/>
              <a:buAutoNum type="romanLcPeriod"/>
              <a:defRPr sz="2000" b="1" cap="small" baseline="0"/>
            </a:lvl4pPr>
            <a:lvl5pPr marL="2343150" indent="-514350"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  <a:buClr>
                <a:srgbClr val="1D70B7"/>
              </a:buClr>
              <a:buSzPct val="110000"/>
              <a:buFont typeface="+mj-lt"/>
              <a:buAutoNum type="romanLcPeriod"/>
              <a:defRPr sz="2000" b="1" cap="small" baseline="0"/>
            </a:lvl5pPr>
          </a:lstStyle>
          <a:p>
            <a:pPr lvl="0"/>
            <a:r>
              <a:rPr lang="es-ES" dirty="0"/>
              <a:t>Sección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5724D3E9-E472-4560-B032-9F7ACADD9026}"/>
              </a:ext>
            </a:extLst>
          </p:cNvPr>
          <p:cNvCxnSpPr>
            <a:cxnSpLocks/>
          </p:cNvCxnSpPr>
          <p:nvPr userDrawn="1"/>
        </p:nvCxnSpPr>
        <p:spPr>
          <a:xfrm>
            <a:off x="1691680" y="6237312"/>
            <a:ext cx="7056784" cy="0"/>
          </a:xfrm>
          <a:prstGeom prst="line">
            <a:avLst/>
          </a:prstGeom>
          <a:ln w="12700">
            <a:solidFill>
              <a:srgbClr val="A812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BFECD4FB-F201-44BA-8ABE-23123F62D212}"/>
              </a:ext>
            </a:extLst>
          </p:cNvPr>
          <p:cNvSpPr txBox="1"/>
          <p:nvPr userDrawn="1"/>
        </p:nvSpPr>
        <p:spPr>
          <a:xfrm>
            <a:off x="1835696" y="6289575"/>
            <a:ext cx="6770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00" i="1" dirty="0">
                <a:solidFill>
                  <a:srgbClr val="898989"/>
                </a:solidFill>
                <a:latin typeface="Century Gothic" panose="020B0502020202020204" pitchFamily="34" charset="0"/>
              </a:rPr>
              <a:t>Todos los derechos reservados. Queda prohibida la difusión y reproducción, total o parcial de este documento, por cualquier medio, sin el previo y expreso consentimiento por escrito del IFFE Business </a:t>
            </a:r>
            <a:r>
              <a:rPr lang="es-ES" sz="700" i="1" dirty="0" err="1">
                <a:solidFill>
                  <a:srgbClr val="898989"/>
                </a:solidFill>
                <a:latin typeface="Century Gothic" panose="020B0502020202020204" pitchFamily="34" charset="0"/>
              </a:rPr>
              <a:t>School</a:t>
            </a:r>
            <a:r>
              <a:rPr lang="es-ES" sz="700" i="1" dirty="0">
                <a:solidFill>
                  <a:srgbClr val="898989"/>
                </a:solidFill>
                <a:latin typeface="Century Gothic" panose="020B0502020202020204" pitchFamily="34" charset="0"/>
              </a:rPr>
              <a:t>, S.L. a cualquier persona y actividad que sean ajenas al mismo.</a:t>
            </a:r>
            <a:endParaRPr lang="es-ES" sz="700" dirty="0">
              <a:solidFill>
                <a:srgbClr val="89898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8 Imagen">
            <a:extLst>
              <a:ext uri="{FF2B5EF4-FFF2-40B4-BE49-F238E27FC236}">
                <a16:creationId xmlns:a16="http://schemas.microsoft.com/office/drawing/2014/main" id="{10AE283B-59D3-4632-BA2B-3DDE957B07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68" y="5805264"/>
            <a:ext cx="741640" cy="7416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cabezado Sección IFFE">
    <p:bg>
      <p:bgPr>
        <a:solidFill>
          <a:srgbClr val="A812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1692000" y="1484784"/>
            <a:ext cx="5760000" cy="2592288"/>
          </a:xfrm>
          <a:prstGeom prst="rect">
            <a:avLst/>
          </a:prstGeom>
        </p:spPr>
        <p:txBody>
          <a:bodyPr bIns="216000" anchor="b">
            <a:noAutofit/>
          </a:bodyPr>
          <a:lstStyle>
            <a:lvl1pPr algn="ctr">
              <a:defRPr sz="3200" b="1" cap="all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sección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1692000" y="4365104"/>
            <a:ext cx="5760000" cy="144016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Título Segundo Nivel</a:t>
            </a:r>
          </a:p>
        </p:txBody>
      </p:sp>
      <p:sp>
        <p:nvSpPr>
          <p:cNvPr id="7" name="6 Rectángulo"/>
          <p:cNvSpPr/>
          <p:nvPr userDrawn="1"/>
        </p:nvSpPr>
        <p:spPr>
          <a:xfrm>
            <a:off x="1602000" y="692696"/>
            <a:ext cx="5940000" cy="5220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Marcador de texto"/>
          <p:cNvSpPr>
            <a:spLocks noGrp="1"/>
          </p:cNvSpPr>
          <p:nvPr>
            <p:ph type="body" sz="quarter" idx="13" hasCustomPrompt="1"/>
          </p:nvPr>
        </p:nvSpPr>
        <p:spPr>
          <a:xfrm>
            <a:off x="3852000" y="-1"/>
            <a:ext cx="1440000" cy="1440000"/>
          </a:xfrm>
          <a:prstGeom prst="rect">
            <a:avLst/>
          </a:prstGeom>
          <a:solidFill>
            <a:srgbClr val="A8121C"/>
          </a:solidFill>
          <a:ln>
            <a:noFill/>
          </a:ln>
        </p:spPr>
        <p:txBody>
          <a:bodyPr wrap="none" lIns="0" tIns="0" rIns="0" bIns="0" anchor="ctr" anchorCtr="1">
            <a:noAutofit/>
          </a:bodyPr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  <a:lvl2pPr>
              <a:defRPr sz="4800" b="1">
                <a:solidFill>
                  <a:schemeClr val="bg1"/>
                </a:solidFill>
              </a:defRPr>
            </a:lvl2pPr>
            <a:lvl3pPr>
              <a:defRPr sz="4800" b="1">
                <a:solidFill>
                  <a:schemeClr val="bg1"/>
                </a:solidFill>
              </a:defRPr>
            </a:lvl3pPr>
            <a:lvl4pPr>
              <a:defRPr sz="4800" b="1">
                <a:solidFill>
                  <a:schemeClr val="bg1"/>
                </a:solidFill>
              </a:defRPr>
            </a:lvl4pPr>
            <a:lvl5pPr>
              <a:defRPr sz="4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 err="1"/>
              <a:t>Nº</a:t>
            </a:r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4D08AE6-E885-40C3-8FE9-52D0CF0A2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6113" y="6200728"/>
            <a:ext cx="1551774" cy="4780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gina seccion gen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Marcador de contenido"/>
          <p:cNvSpPr>
            <a:spLocks noGrp="1"/>
          </p:cNvSpPr>
          <p:nvPr>
            <p:ph sz="quarter" idx="15"/>
          </p:nvPr>
        </p:nvSpPr>
        <p:spPr>
          <a:xfrm>
            <a:off x="1547664" y="548682"/>
            <a:ext cx="7182268" cy="56166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buClr>
                <a:srgbClr val="C00000"/>
              </a:buClr>
              <a:buFont typeface="Wingdings" pitchFamily="2" charset="2"/>
              <a:buChar char="Ø"/>
              <a:defRPr sz="1800"/>
            </a:lvl2pPr>
            <a:lvl3pPr>
              <a:buClr>
                <a:srgbClr val="C00000"/>
              </a:buClr>
              <a:buFont typeface="Wingdings" pitchFamily="2" charset="2"/>
              <a:buChar char="ü"/>
              <a:defRPr sz="1600"/>
            </a:lvl3pPr>
            <a:lvl4pPr>
              <a:buClr>
                <a:srgbClr val="C00000"/>
              </a:buClr>
              <a:buFont typeface="Wingdings" pitchFamily="2" charset="2"/>
              <a:buChar char="§"/>
              <a:defRPr sz="1400"/>
            </a:lvl4pPr>
            <a:lvl5pPr>
              <a:buClr>
                <a:srgbClr val="C00000"/>
              </a:buClr>
              <a:buFont typeface="Arial" pitchFamily="34" charset="0"/>
              <a:buChar char="•"/>
              <a:defRPr sz="12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pic>
        <p:nvPicPr>
          <p:cNvPr id="13" name="8 Imagen">
            <a:extLst>
              <a:ext uri="{FF2B5EF4-FFF2-40B4-BE49-F238E27FC236}">
                <a16:creationId xmlns:a16="http://schemas.microsoft.com/office/drawing/2014/main" id="{7C1987D2-F872-4011-9BBE-F6ACDE5112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68" y="5805264"/>
            <a:ext cx="741640" cy="741640"/>
          </a:xfrm>
          <a:prstGeom prst="rect">
            <a:avLst/>
          </a:prstGeom>
        </p:spPr>
      </p:pic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C73E96C8-7FC0-4FDE-AD8C-95493A77E72F}"/>
              </a:ext>
            </a:extLst>
          </p:cNvPr>
          <p:cNvCxnSpPr>
            <a:cxnSpLocks/>
          </p:cNvCxnSpPr>
          <p:nvPr userDrawn="1"/>
        </p:nvCxnSpPr>
        <p:spPr>
          <a:xfrm>
            <a:off x="1475656" y="6237312"/>
            <a:ext cx="7272808" cy="0"/>
          </a:xfrm>
          <a:prstGeom prst="line">
            <a:avLst/>
          </a:prstGeom>
          <a:ln w="12700">
            <a:solidFill>
              <a:srgbClr val="A812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Marcador de texto 33">
            <a:extLst>
              <a:ext uri="{FF2B5EF4-FFF2-40B4-BE49-F238E27FC236}">
                <a16:creationId xmlns:a16="http://schemas.microsoft.com/office/drawing/2014/main" id="{CD5D7197-2132-4BF3-B4E4-E06E36C60C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-1776046" y="2893716"/>
            <a:ext cx="5121868" cy="431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Título sección</a:t>
            </a:r>
          </a:p>
        </p:txBody>
      </p:sp>
      <p:sp>
        <p:nvSpPr>
          <p:cNvPr id="38" name="Marcador de texto 37">
            <a:extLst>
              <a:ext uri="{FF2B5EF4-FFF2-40B4-BE49-F238E27FC236}">
                <a16:creationId xmlns:a16="http://schemas.microsoft.com/office/drawing/2014/main" id="{CBF40797-4DF3-4E60-81B0-E54CE2E5A38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44407" y="6308556"/>
            <a:ext cx="488331" cy="36512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>
                <a:solidFill>
                  <a:srgbClr val="898989"/>
                </a:solidFill>
              </a:defRPr>
            </a:lvl1pPr>
          </a:lstStyle>
          <a:p>
            <a:pPr lvl="0"/>
            <a:fld id="{2E45970A-3E42-4462-A934-93E47FB427A3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39" name="Marcador de texto 35">
            <a:extLst>
              <a:ext uri="{FF2B5EF4-FFF2-40B4-BE49-F238E27FC236}">
                <a16:creationId xmlns:a16="http://schemas.microsoft.com/office/drawing/2014/main" id="{55D2A13F-DB42-4D5D-9BC0-147D50BA697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47664" y="6308725"/>
            <a:ext cx="6552728" cy="3651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100">
                <a:solidFill>
                  <a:srgbClr val="89898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Título de la ponencia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agina Seccion + apart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8 Imagen">
            <a:extLst>
              <a:ext uri="{FF2B5EF4-FFF2-40B4-BE49-F238E27FC236}">
                <a16:creationId xmlns:a16="http://schemas.microsoft.com/office/drawing/2014/main" id="{3279ACC8-4B34-444B-ACBB-B619D7E956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68" y="5805264"/>
            <a:ext cx="741640" cy="741640"/>
          </a:xfrm>
          <a:prstGeom prst="rect">
            <a:avLst/>
          </a:prstGeom>
        </p:spPr>
      </p:pic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F470D865-C94F-4E56-9E9F-DA435C3236C7}"/>
              </a:ext>
            </a:extLst>
          </p:cNvPr>
          <p:cNvCxnSpPr>
            <a:cxnSpLocks/>
          </p:cNvCxnSpPr>
          <p:nvPr userDrawn="1"/>
        </p:nvCxnSpPr>
        <p:spPr>
          <a:xfrm>
            <a:off x="1475656" y="6237312"/>
            <a:ext cx="7272808" cy="0"/>
          </a:xfrm>
          <a:prstGeom prst="line">
            <a:avLst/>
          </a:prstGeom>
          <a:ln w="12700">
            <a:solidFill>
              <a:srgbClr val="A812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Marcador de texto 37">
            <a:extLst>
              <a:ext uri="{FF2B5EF4-FFF2-40B4-BE49-F238E27FC236}">
                <a16:creationId xmlns:a16="http://schemas.microsoft.com/office/drawing/2014/main" id="{C45932AB-F7C1-4EAD-B380-03578B24BE3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44407" y="6308556"/>
            <a:ext cx="488331" cy="36512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>
                <a:solidFill>
                  <a:srgbClr val="898989"/>
                </a:solidFill>
              </a:defRPr>
            </a:lvl1pPr>
          </a:lstStyle>
          <a:p>
            <a:pPr lvl="0"/>
            <a:fld id="{2E45970A-3E42-4462-A934-93E47FB427A3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24" name="Marcador de texto 33">
            <a:extLst>
              <a:ext uri="{FF2B5EF4-FFF2-40B4-BE49-F238E27FC236}">
                <a16:creationId xmlns:a16="http://schemas.microsoft.com/office/drawing/2014/main" id="{709E0485-DC27-43CE-A8E3-C0928DCB5D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-2021010" y="2893716"/>
            <a:ext cx="5121868" cy="431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Título sección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DF32255-8447-4C24-BE7D-B508408ADCF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16200000">
            <a:off x="-1517449" y="2893716"/>
            <a:ext cx="5121868" cy="431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s-ES" dirty="0"/>
              <a:t>Apartado sección</a:t>
            </a:r>
          </a:p>
        </p:txBody>
      </p:sp>
      <p:sp>
        <p:nvSpPr>
          <p:cNvPr id="25" name="9 Marcador de contenido">
            <a:extLst>
              <a:ext uri="{FF2B5EF4-FFF2-40B4-BE49-F238E27FC236}">
                <a16:creationId xmlns:a16="http://schemas.microsoft.com/office/drawing/2014/main" id="{D55053E1-C6A4-4FD8-ACC6-76E2BE7FEF6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547664" y="548682"/>
            <a:ext cx="7182268" cy="56166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buClr>
                <a:srgbClr val="C00000"/>
              </a:buClr>
              <a:buFont typeface="Wingdings" pitchFamily="2" charset="2"/>
              <a:buChar char="Ø"/>
              <a:defRPr sz="1800"/>
            </a:lvl2pPr>
            <a:lvl3pPr>
              <a:buClr>
                <a:srgbClr val="C00000"/>
              </a:buClr>
              <a:buFont typeface="Wingdings" pitchFamily="2" charset="2"/>
              <a:buChar char="ü"/>
              <a:defRPr sz="1600"/>
            </a:lvl3pPr>
            <a:lvl4pPr>
              <a:buClr>
                <a:srgbClr val="C00000"/>
              </a:buClr>
              <a:buFont typeface="Wingdings" pitchFamily="2" charset="2"/>
              <a:buChar char="§"/>
              <a:defRPr sz="1400"/>
            </a:lvl4pPr>
            <a:lvl5pPr>
              <a:buClr>
                <a:srgbClr val="C00000"/>
              </a:buClr>
              <a:buFont typeface="Arial" pitchFamily="34" charset="0"/>
              <a:buChar char="•"/>
              <a:defRPr sz="12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sp>
        <p:nvSpPr>
          <p:cNvPr id="26" name="Marcador de texto 35">
            <a:extLst>
              <a:ext uri="{FF2B5EF4-FFF2-40B4-BE49-F238E27FC236}">
                <a16:creationId xmlns:a16="http://schemas.microsoft.com/office/drawing/2014/main" id="{E21E0A0D-53A8-4CBA-A3DD-31B5D8D6474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7664" y="6308725"/>
            <a:ext cx="6552728" cy="3651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100">
                <a:solidFill>
                  <a:srgbClr val="89898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Título de la ponencia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gina seccion general_2 columnas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 Marcador de contenido">
            <a:extLst>
              <a:ext uri="{FF2B5EF4-FFF2-40B4-BE49-F238E27FC236}">
                <a16:creationId xmlns:a16="http://schemas.microsoft.com/office/drawing/2014/main" id="{DF62E715-E8A2-4034-89F1-5D0796EE43D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293" y="548681"/>
            <a:ext cx="3458569" cy="56166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>
              <a:buClr>
                <a:srgbClr val="C00000"/>
              </a:buClr>
              <a:buFont typeface="Wingdings" pitchFamily="2" charset="2"/>
              <a:buChar char="Ø"/>
              <a:defRPr sz="2000"/>
            </a:lvl2pPr>
            <a:lvl3pPr>
              <a:buClr>
                <a:srgbClr val="C00000"/>
              </a:buClr>
              <a:buFont typeface="Wingdings" pitchFamily="2" charset="2"/>
              <a:buChar char="ü"/>
              <a:defRPr sz="1800"/>
            </a:lvl3pPr>
            <a:lvl4pPr>
              <a:buClr>
                <a:srgbClr val="C00000"/>
              </a:buClr>
              <a:buFont typeface="Wingdings" pitchFamily="2" charset="2"/>
              <a:buChar char="§"/>
              <a:defRPr sz="1600"/>
            </a:lvl4pPr>
            <a:lvl5pPr>
              <a:buClr>
                <a:srgbClr val="C00000"/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sp>
        <p:nvSpPr>
          <p:cNvPr id="25" name="9 Marcador de contenido">
            <a:extLst>
              <a:ext uri="{FF2B5EF4-FFF2-40B4-BE49-F238E27FC236}">
                <a16:creationId xmlns:a16="http://schemas.microsoft.com/office/drawing/2014/main" id="{51FBF43B-FB88-4998-81D7-B525018E67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537306" y="548681"/>
            <a:ext cx="3458569" cy="56166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>
              <a:buClr>
                <a:srgbClr val="C00000"/>
              </a:buClr>
              <a:buFont typeface="Wingdings" pitchFamily="2" charset="2"/>
              <a:buChar char="Ø"/>
              <a:defRPr sz="2000"/>
            </a:lvl2pPr>
            <a:lvl3pPr>
              <a:buClr>
                <a:srgbClr val="C00000"/>
              </a:buClr>
              <a:buFont typeface="Wingdings" pitchFamily="2" charset="2"/>
              <a:buChar char="ü"/>
              <a:defRPr sz="1800"/>
            </a:lvl3pPr>
            <a:lvl4pPr>
              <a:buClr>
                <a:srgbClr val="C00000"/>
              </a:buClr>
              <a:buFont typeface="Wingdings" pitchFamily="2" charset="2"/>
              <a:buChar char="§"/>
              <a:defRPr sz="1600"/>
            </a:lvl4pPr>
            <a:lvl5pPr>
              <a:buClr>
                <a:srgbClr val="C00000"/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pic>
        <p:nvPicPr>
          <p:cNvPr id="15" name="8 Imagen">
            <a:extLst>
              <a:ext uri="{FF2B5EF4-FFF2-40B4-BE49-F238E27FC236}">
                <a16:creationId xmlns:a16="http://schemas.microsoft.com/office/drawing/2014/main" id="{56F05CF0-DAC3-470C-B863-70592992D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68" y="5805264"/>
            <a:ext cx="741640" cy="741640"/>
          </a:xfrm>
          <a:prstGeom prst="rect">
            <a:avLst/>
          </a:prstGeom>
        </p:spPr>
      </p:pic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35314C4D-D658-4857-9164-720C4529116E}"/>
              </a:ext>
            </a:extLst>
          </p:cNvPr>
          <p:cNvCxnSpPr>
            <a:cxnSpLocks/>
          </p:cNvCxnSpPr>
          <p:nvPr userDrawn="1"/>
        </p:nvCxnSpPr>
        <p:spPr>
          <a:xfrm>
            <a:off x="1475656" y="6237312"/>
            <a:ext cx="7272808" cy="0"/>
          </a:xfrm>
          <a:prstGeom prst="line">
            <a:avLst/>
          </a:prstGeom>
          <a:ln w="12700">
            <a:solidFill>
              <a:srgbClr val="A812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Marcador de texto 37">
            <a:extLst>
              <a:ext uri="{FF2B5EF4-FFF2-40B4-BE49-F238E27FC236}">
                <a16:creationId xmlns:a16="http://schemas.microsoft.com/office/drawing/2014/main" id="{4C5FA867-30B0-4736-A095-EB1C60FF77B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44407" y="6308556"/>
            <a:ext cx="488331" cy="36512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>
                <a:solidFill>
                  <a:srgbClr val="898989"/>
                </a:solidFill>
              </a:defRPr>
            </a:lvl1pPr>
          </a:lstStyle>
          <a:p>
            <a:pPr lvl="0"/>
            <a:fld id="{2E45970A-3E42-4462-A934-93E47FB427A3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32" name="Marcador de texto 33">
            <a:extLst>
              <a:ext uri="{FF2B5EF4-FFF2-40B4-BE49-F238E27FC236}">
                <a16:creationId xmlns:a16="http://schemas.microsoft.com/office/drawing/2014/main" id="{CA329EF9-7FBA-43D4-8B17-BBDDEE6F24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-1776046" y="2893716"/>
            <a:ext cx="5121868" cy="431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Título sección</a:t>
            </a:r>
          </a:p>
        </p:txBody>
      </p:sp>
      <p:sp>
        <p:nvSpPr>
          <p:cNvPr id="34" name="Marcador de texto 35">
            <a:extLst>
              <a:ext uri="{FF2B5EF4-FFF2-40B4-BE49-F238E27FC236}">
                <a16:creationId xmlns:a16="http://schemas.microsoft.com/office/drawing/2014/main" id="{77C348A6-0054-46FF-90CE-07A2243C8D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37306" y="6308725"/>
            <a:ext cx="6563086" cy="3651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100">
                <a:solidFill>
                  <a:srgbClr val="89898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Título de la ponencia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gina seccion + apartado_2 columnas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 Marcador de contenido">
            <a:extLst>
              <a:ext uri="{FF2B5EF4-FFF2-40B4-BE49-F238E27FC236}">
                <a16:creationId xmlns:a16="http://schemas.microsoft.com/office/drawing/2014/main" id="{DF62E715-E8A2-4034-89F1-5D0796EE43D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293" y="548681"/>
            <a:ext cx="3458569" cy="56166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>
              <a:buClr>
                <a:srgbClr val="C00000"/>
              </a:buClr>
              <a:buFont typeface="Wingdings" pitchFamily="2" charset="2"/>
              <a:buChar char="Ø"/>
              <a:defRPr sz="2000"/>
            </a:lvl2pPr>
            <a:lvl3pPr>
              <a:buClr>
                <a:srgbClr val="C00000"/>
              </a:buClr>
              <a:buFont typeface="Wingdings" pitchFamily="2" charset="2"/>
              <a:buChar char="ü"/>
              <a:defRPr sz="1800"/>
            </a:lvl3pPr>
            <a:lvl4pPr>
              <a:buClr>
                <a:srgbClr val="C00000"/>
              </a:buClr>
              <a:buFont typeface="Wingdings" pitchFamily="2" charset="2"/>
              <a:buChar char="§"/>
              <a:defRPr sz="1600"/>
            </a:lvl4pPr>
            <a:lvl5pPr>
              <a:buClr>
                <a:srgbClr val="C00000"/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sp>
        <p:nvSpPr>
          <p:cNvPr id="25" name="9 Marcador de contenido">
            <a:extLst>
              <a:ext uri="{FF2B5EF4-FFF2-40B4-BE49-F238E27FC236}">
                <a16:creationId xmlns:a16="http://schemas.microsoft.com/office/drawing/2014/main" id="{51FBF43B-FB88-4998-81D7-B525018E67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537306" y="548681"/>
            <a:ext cx="3458569" cy="56166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>
              <a:buClr>
                <a:srgbClr val="C00000"/>
              </a:buClr>
              <a:buFont typeface="Wingdings" pitchFamily="2" charset="2"/>
              <a:buChar char="Ø"/>
              <a:defRPr sz="2000"/>
            </a:lvl2pPr>
            <a:lvl3pPr>
              <a:buClr>
                <a:srgbClr val="C00000"/>
              </a:buClr>
              <a:buFont typeface="Wingdings" pitchFamily="2" charset="2"/>
              <a:buChar char="ü"/>
              <a:defRPr sz="1800"/>
            </a:lvl3pPr>
            <a:lvl4pPr>
              <a:buClr>
                <a:srgbClr val="C00000"/>
              </a:buClr>
              <a:buFont typeface="Wingdings" pitchFamily="2" charset="2"/>
              <a:buChar char="§"/>
              <a:defRPr sz="1600"/>
            </a:lvl4pPr>
            <a:lvl5pPr>
              <a:buClr>
                <a:srgbClr val="C00000"/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pic>
        <p:nvPicPr>
          <p:cNvPr id="15" name="8 Imagen">
            <a:extLst>
              <a:ext uri="{FF2B5EF4-FFF2-40B4-BE49-F238E27FC236}">
                <a16:creationId xmlns:a16="http://schemas.microsoft.com/office/drawing/2014/main" id="{56F05CF0-DAC3-470C-B863-70592992D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68" y="5805264"/>
            <a:ext cx="741640" cy="741640"/>
          </a:xfrm>
          <a:prstGeom prst="rect">
            <a:avLst/>
          </a:prstGeom>
        </p:spPr>
      </p:pic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35314C4D-D658-4857-9164-720C4529116E}"/>
              </a:ext>
            </a:extLst>
          </p:cNvPr>
          <p:cNvCxnSpPr>
            <a:cxnSpLocks/>
          </p:cNvCxnSpPr>
          <p:nvPr userDrawn="1"/>
        </p:nvCxnSpPr>
        <p:spPr>
          <a:xfrm>
            <a:off x="1475656" y="6237312"/>
            <a:ext cx="7272808" cy="0"/>
          </a:xfrm>
          <a:prstGeom prst="line">
            <a:avLst/>
          </a:prstGeom>
          <a:ln w="12700">
            <a:solidFill>
              <a:srgbClr val="A812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Marcador de texto 37">
            <a:extLst>
              <a:ext uri="{FF2B5EF4-FFF2-40B4-BE49-F238E27FC236}">
                <a16:creationId xmlns:a16="http://schemas.microsoft.com/office/drawing/2014/main" id="{4C5FA867-30B0-4736-A095-EB1C60FF77B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44407" y="6308556"/>
            <a:ext cx="488331" cy="36512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>
                <a:solidFill>
                  <a:srgbClr val="898989"/>
                </a:solidFill>
              </a:defRPr>
            </a:lvl1pPr>
          </a:lstStyle>
          <a:p>
            <a:pPr lvl="0"/>
            <a:fld id="{2E45970A-3E42-4462-A934-93E47FB427A3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32" name="Marcador de texto 33">
            <a:extLst>
              <a:ext uri="{FF2B5EF4-FFF2-40B4-BE49-F238E27FC236}">
                <a16:creationId xmlns:a16="http://schemas.microsoft.com/office/drawing/2014/main" id="{CA329EF9-7FBA-43D4-8B17-BBDDEE6F24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-2021010" y="2893716"/>
            <a:ext cx="5121868" cy="431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Título sección</a:t>
            </a:r>
          </a:p>
        </p:txBody>
      </p:sp>
      <p:sp>
        <p:nvSpPr>
          <p:cNvPr id="33" name="Marcador de texto 3">
            <a:extLst>
              <a:ext uri="{FF2B5EF4-FFF2-40B4-BE49-F238E27FC236}">
                <a16:creationId xmlns:a16="http://schemas.microsoft.com/office/drawing/2014/main" id="{B0809A1C-A758-421D-BB7E-AF5FFB703D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16200000">
            <a:off x="-1517449" y="2893716"/>
            <a:ext cx="5121868" cy="431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s-ES" dirty="0"/>
              <a:t>Apartado sección</a:t>
            </a:r>
          </a:p>
        </p:txBody>
      </p:sp>
      <p:sp>
        <p:nvSpPr>
          <p:cNvPr id="11" name="Marcador de texto 35">
            <a:extLst>
              <a:ext uri="{FF2B5EF4-FFF2-40B4-BE49-F238E27FC236}">
                <a16:creationId xmlns:a16="http://schemas.microsoft.com/office/drawing/2014/main" id="{9C7700B7-8A95-4D44-87EC-9F1FE0047F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37306" y="6308725"/>
            <a:ext cx="6563086" cy="3651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100">
                <a:solidFill>
                  <a:srgbClr val="89898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Título de la ponencia</a:t>
            </a:r>
          </a:p>
        </p:txBody>
      </p:sp>
    </p:spTree>
    <p:extLst>
      <p:ext uri="{BB962C8B-B14F-4D97-AF65-F5344CB8AC3E}">
        <p14:creationId xmlns:p14="http://schemas.microsoft.com/office/powerpoint/2010/main" val="2302705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gina seccion general_imagen +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8638072-A8EB-4214-A55A-BD2088000E8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537307" y="548657"/>
            <a:ext cx="3458569" cy="56166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s-ES" dirty="0"/>
          </a:p>
        </p:txBody>
      </p:sp>
      <p:pic>
        <p:nvPicPr>
          <p:cNvPr id="15" name="8 Imagen">
            <a:extLst>
              <a:ext uri="{FF2B5EF4-FFF2-40B4-BE49-F238E27FC236}">
                <a16:creationId xmlns:a16="http://schemas.microsoft.com/office/drawing/2014/main" id="{3D7796EF-1997-46A5-8A36-2D0A6ABF4B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68" y="5805264"/>
            <a:ext cx="741640" cy="741640"/>
          </a:xfrm>
          <a:prstGeom prst="rect">
            <a:avLst/>
          </a:prstGeom>
        </p:spPr>
      </p:pic>
      <p:sp>
        <p:nvSpPr>
          <p:cNvPr id="21" name="9 Marcador de contenido">
            <a:extLst>
              <a:ext uri="{FF2B5EF4-FFF2-40B4-BE49-F238E27FC236}">
                <a16:creationId xmlns:a16="http://schemas.microsoft.com/office/drawing/2014/main" id="{2562AF31-DD64-494A-9410-F755BED150B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293" y="548681"/>
            <a:ext cx="3458569" cy="56166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>
              <a:buClr>
                <a:srgbClr val="C00000"/>
              </a:buClr>
              <a:buFont typeface="Wingdings" pitchFamily="2" charset="2"/>
              <a:buChar char="Ø"/>
              <a:defRPr sz="2000"/>
            </a:lvl2pPr>
            <a:lvl3pPr>
              <a:buClr>
                <a:srgbClr val="C00000"/>
              </a:buClr>
              <a:buFont typeface="Wingdings" pitchFamily="2" charset="2"/>
              <a:buChar char="ü"/>
              <a:defRPr sz="1800"/>
            </a:lvl3pPr>
            <a:lvl4pPr>
              <a:buClr>
                <a:srgbClr val="C00000"/>
              </a:buClr>
              <a:buFont typeface="Wingdings" pitchFamily="2" charset="2"/>
              <a:buChar char="§"/>
              <a:defRPr sz="1600"/>
            </a:lvl4pPr>
            <a:lvl5pPr>
              <a:buClr>
                <a:srgbClr val="C00000"/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48582ED5-2548-4DC7-8B66-0AEE1A93DB02}"/>
              </a:ext>
            </a:extLst>
          </p:cNvPr>
          <p:cNvCxnSpPr>
            <a:cxnSpLocks/>
          </p:cNvCxnSpPr>
          <p:nvPr userDrawn="1"/>
        </p:nvCxnSpPr>
        <p:spPr>
          <a:xfrm>
            <a:off x="1475656" y="6237312"/>
            <a:ext cx="7272808" cy="0"/>
          </a:xfrm>
          <a:prstGeom prst="line">
            <a:avLst/>
          </a:prstGeom>
          <a:ln w="12700">
            <a:solidFill>
              <a:srgbClr val="A812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Marcador de texto 37">
            <a:extLst>
              <a:ext uri="{FF2B5EF4-FFF2-40B4-BE49-F238E27FC236}">
                <a16:creationId xmlns:a16="http://schemas.microsoft.com/office/drawing/2014/main" id="{7FB39339-016A-49A0-AA2D-8CDC214FFB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44407" y="6308556"/>
            <a:ext cx="488331" cy="36512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>
                <a:solidFill>
                  <a:srgbClr val="898989"/>
                </a:solidFill>
              </a:defRPr>
            </a:lvl1pPr>
          </a:lstStyle>
          <a:p>
            <a:pPr lvl="0"/>
            <a:fld id="{2E45970A-3E42-4462-A934-93E47FB427A3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33" name="Marcador de texto 33">
            <a:extLst>
              <a:ext uri="{FF2B5EF4-FFF2-40B4-BE49-F238E27FC236}">
                <a16:creationId xmlns:a16="http://schemas.microsoft.com/office/drawing/2014/main" id="{A9516382-2AF7-4185-9BE9-B4FCC11995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-1776046" y="2893716"/>
            <a:ext cx="5121868" cy="431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Título sección</a:t>
            </a:r>
          </a:p>
        </p:txBody>
      </p:sp>
      <p:sp>
        <p:nvSpPr>
          <p:cNvPr id="35" name="Marcador de texto 35">
            <a:extLst>
              <a:ext uri="{FF2B5EF4-FFF2-40B4-BE49-F238E27FC236}">
                <a16:creationId xmlns:a16="http://schemas.microsoft.com/office/drawing/2014/main" id="{EA218FCA-CDD5-4E39-8DD1-1ED07F51AF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37307" y="6308725"/>
            <a:ext cx="6563085" cy="3651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100">
                <a:solidFill>
                  <a:srgbClr val="89898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Título de la ponencia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gina seccion + apartado_imagen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8638072-A8EB-4214-A55A-BD2088000E8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537307" y="548657"/>
            <a:ext cx="3458569" cy="56166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s-ES" dirty="0"/>
          </a:p>
        </p:txBody>
      </p:sp>
      <p:pic>
        <p:nvPicPr>
          <p:cNvPr id="15" name="8 Imagen">
            <a:extLst>
              <a:ext uri="{FF2B5EF4-FFF2-40B4-BE49-F238E27FC236}">
                <a16:creationId xmlns:a16="http://schemas.microsoft.com/office/drawing/2014/main" id="{3D7796EF-1997-46A5-8A36-2D0A6ABF4B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68" y="5805264"/>
            <a:ext cx="741640" cy="741640"/>
          </a:xfrm>
          <a:prstGeom prst="rect">
            <a:avLst/>
          </a:prstGeom>
        </p:spPr>
      </p:pic>
      <p:sp>
        <p:nvSpPr>
          <p:cNvPr id="21" name="9 Marcador de contenido">
            <a:extLst>
              <a:ext uri="{FF2B5EF4-FFF2-40B4-BE49-F238E27FC236}">
                <a16:creationId xmlns:a16="http://schemas.microsoft.com/office/drawing/2014/main" id="{2562AF31-DD64-494A-9410-F755BED150B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293" y="548681"/>
            <a:ext cx="3458569" cy="56166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>
              <a:buClr>
                <a:srgbClr val="C00000"/>
              </a:buClr>
              <a:buFont typeface="Wingdings" pitchFamily="2" charset="2"/>
              <a:buChar char="Ø"/>
              <a:defRPr sz="2000"/>
            </a:lvl2pPr>
            <a:lvl3pPr>
              <a:buClr>
                <a:srgbClr val="C00000"/>
              </a:buClr>
              <a:buFont typeface="Wingdings" pitchFamily="2" charset="2"/>
              <a:buChar char="ü"/>
              <a:defRPr sz="1800"/>
            </a:lvl3pPr>
            <a:lvl4pPr>
              <a:buClr>
                <a:srgbClr val="C00000"/>
              </a:buClr>
              <a:buFont typeface="Wingdings" pitchFamily="2" charset="2"/>
              <a:buChar char="§"/>
              <a:defRPr sz="1600"/>
            </a:lvl4pPr>
            <a:lvl5pPr>
              <a:buClr>
                <a:srgbClr val="C00000"/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48582ED5-2548-4DC7-8B66-0AEE1A93DB02}"/>
              </a:ext>
            </a:extLst>
          </p:cNvPr>
          <p:cNvCxnSpPr>
            <a:cxnSpLocks/>
          </p:cNvCxnSpPr>
          <p:nvPr userDrawn="1"/>
        </p:nvCxnSpPr>
        <p:spPr>
          <a:xfrm>
            <a:off x="1475656" y="6237312"/>
            <a:ext cx="7272808" cy="0"/>
          </a:xfrm>
          <a:prstGeom prst="line">
            <a:avLst/>
          </a:prstGeom>
          <a:ln w="12700">
            <a:solidFill>
              <a:srgbClr val="A812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Marcador de texto 37">
            <a:extLst>
              <a:ext uri="{FF2B5EF4-FFF2-40B4-BE49-F238E27FC236}">
                <a16:creationId xmlns:a16="http://schemas.microsoft.com/office/drawing/2014/main" id="{7FB39339-016A-49A0-AA2D-8CDC214FFB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44407" y="6308556"/>
            <a:ext cx="488331" cy="36512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>
                <a:solidFill>
                  <a:srgbClr val="898989"/>
                </a:solidFill>
              </a:defRPr>
            </a:lvl1pPr>
          </a:lstStyle>
          <a:p>
            <a:pPr lvl="0"/>
            <a:fld id="{2E45970A-3E42-4462-A934-93E47FB427A3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33" name="Marcador de texto 33">
            <a:extLst>
              <a:ext uri="{FF2B5EF4-FFF2-40B4-BE49-F238E27FC236}">
                <a16:creationId xmlns:a16="http://schemas.microsoft.com/office/drawing/2014/main" id="{A9516382-2AF7-4185-9BE9-B4FCC11995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-2021010" y="2893716"/>
            <a:ext cx="5121868" cy="431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Título sección</a:t>
            </a:r>
          </a:p>
        </p:txBody>
      </p:sp>
      <p:sp>
        <p:nvSpPr>
          <p:cNvPr id="34" name="Marcador de texto 3">
            <a:extLst>
              <a:ext uri="{FF2B5EF4-FFF2-40B4-BE49-F238E27FC236}">
                <a16:creationId xmlns:a16="http://schemas.microsoft.com/office/drawing/2014/main" id="{82FF80CB-F11E-42C6-A0E3-0DCCA86BD1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16200000">
            <a:off x="-1517449" y="2893716"/>
            <a:ext cx="5121868" cy="431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s-ES" dirty="0"/>
              <a:t>Apartado sección</a:t>
            </a:r>
          </a:p>
        </p:txBody>
      </p:sp>
      <p:sp>
        <p:nvSpPr>
          <p:cNvPr id="11" name="Marcador de texto 35">
            <a:extLst>
              <a:ext uri="{FF2B5EF4-FFF2-40B4-BE49-F238E27FC236}">
                <a16:creationId xmlns:a16="http://schemas.microsoft.com/office/drawing/2014/main" id="{0D0C4125-8DA8-4707-99C3-83F7CCBB456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37307" y="6308725"/>
            <a:ext cx="6563085" cy="3651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100">
                <a:solidFill>
                  <a:srgbClr val="89898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Título de la ponencia</a:t>
            </a:r>
          </a:p>
        </p:txBody>
      </p:sp>
    </p:spTree>
    <p:extLst>
      <p:ext uri="{BB962C8B-B14F-4D97-AF65-F5344CB8AC3E}">
        <p14:creationId xmlns:p14="http://schemas.microsoft.com/office/powerpoint/2010/main" val="4270646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2" r:id="rId2"/>
    <p:sldLayoutId id="2147483708" r:id="rId3"/>
    <p:sldLayoutId id="2147483684" r:id="rId4"/>
    <p:sldLayoutId id="2147483694" r:id="rId5"/>
    <p:sldLayoutId id="2147483662" r:id="rId6"/>
    <p:sldLayoutId id="2147483710" r:id="rId7"/>
    <p:sldLayoutId id="2147483693" r:id="rId8"/>
    <p:sldLayoutId id="2147483711" r:id="rId9"/>
    <p:sldLayoutId id="2147483709" r:id="rId10"/>
    <p:sldLayoutId id="2147483712" r:id="rId11"/>
    <p:sldLayoutId id="2147483707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Century Gothic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14000"/>
        </a:lnSpc>
        <a:spcBef>
          <a:spcPts val="600"/>
        </a:spcBef>
        <a:spcAft>
          <a:spcPts val="300"/>
        </a:spcAft>
        <a:buClr>
          <a:srgbClr val="1D70B7"/>
        </a:buClr>
        <a:buSzPct val="90000"/>
        <a:buFont typeface="Wingdings" panose="05000000000000000000" pitchFamily="2" charset="2"/>
        <a:buChar char="Ø"/>
        <a:defRPr sz="24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14000"/>
        </a:lnSpc>
        <a:spcBef>
          <a:spcPts val="600"/>
        </a:spcBef>
        <a:spcAft>
          <a:spcPts val="300"/>
        </a:spcAft>
        <a:buClr>
          <a:srgbClr val="1D70B7"/>
        </a:buClr>
        <a:buSzPct val="90000"/>
        <a:buFont typeface="Wingdings" panose="05000000000000000000" pitchFamily="2" charset="2"/>
        <a:buChar char=""/>
        <a:defRPr sz="20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4000"/>
        </a:lnSpc>
        <a:spcBef>
          <a:spcPts val="600"/>
        </a:spcBef>
        <a:spcAft>
          <a:spcPts val="300"/>
        </a:spcAft>
        <a:buClr>
          <a:srgbClr val="1D70B7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4000"/>
        </a:lnSpc>
        <a:spcBef>
          <a:spcPts val="600"/>
        </a:spcBef>
        <a:spcAft>
          <a:spcPts val="300"/>
        </a:spcAft>
        <a:buClr>
          <a:srgbClr val="1D70B7"/>
        </a:buClr>
        <a:buSzPct val="9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4000"/>
        </a:lnSpc>
        <a:spcBef>
          <a:spcPts val="600"/>
        </a:spcBef>
        <a:spcAft>
          <a:spcPts val="300"/>
        </a:spcAft>
        <a:buClr>
          <a:srgbClr val="1D70B7"/>
        </a:buClr>
        <a:buSzPct val="90000"/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mailto:pilar@mui.gal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Título"/>
          <p:cNvSpPr>
            <a:spLocks noGrp="1"/>
          </p:cNvSpPr>
          <p:nvPr>
            <p:ph type="ctrTitle"/>
          </p:nvPr>
        </p:nvSpPr>
        <p:spPr bwMode="auto">
          <a:xfrm>
            <a:off x="676352" y="3108205"/>
            <a:ext cx="7884877" cy="110998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altLang="es-ES" sz="2400" dirty="0">
                <a:solidFill>
                  <a:srgbClr val="C00000"/>
                </a:solidFill>
              </a:rPr>
              <a:t>PROTOCOLO EMPRESARIAL</a:t>
            </a: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94A53A7E-5256-4894-9ADF-E3DED7D9FE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" dirty="0"/>
              <a:t>Mª Pilar </a:t>
            </a:r>
            <a:r>
              <a:rPr lang="es-ES" dirty="0" err="1"/>
              <a:t>Muíños</a:t>
            </a:r>
            <a:r>
              <a:rPr lang="es-ES" dirty="0"/>
              <a:t> Morales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8FFAC87-B8D4-49D1-9BBD-A8EB1C5D8D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537" y="5229199"/>
            <a:ext cx="7884877" cy="360041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s-ES" dirty="0">
                <a:solidFill>
                  <a:srgbClr val="FF0000"/>
                </a:solidFill>
              </a:rPr>
              <a:t>.</a:t>
            </a:r>
            <a:r>
              <a:rPr lang="es-ES" dirty="0"/>
              <a:t>mui</a:t>
            </a:r>
            <a:r>
              <a:rPr lang="es-ES">
                <a:solidFill>
                  <a:srgbClr val="FF0000"/>
                </a:solidFill>
              </a:rPr>
              <a:t>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s-ES" b="0"/>
              <a:t>Coordinadora </a:t>
            </a:r>
            <a:r>
              <a:rPr lang="es-ES" b="0" dirty="0"/>
              <a:t>académica del </a:t>
            </a:r>
            <a:r>
              <a:rPr lang="es-ES" dirty="0"/>
              <a:t>Master en protocolo, organización de eventos y comunicación ERLAC-EIP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s-ES" dirty="0">
                <a:solidFill>
                  <a:srgbClr val="898989"/>
                </a:solidFill>
                <a:hlinkClick r:id="rId2"/>
              </a:rPr>
              <a:t>pilar@mui.gal</a:t>
            </a:r>
            <a:endParaRPr lang="es-ES" dirty="0">
              <a:solidFill>
                <a:srgbClr val="898989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srgbClr val="898989"/>
              </a:solidFill>
            </a:endParaRPr>
          </a:p>
        </p:txBody>
      </p:sp>
      <p:pic>
        <p:nvPicPr>
          <p:cNvPr id="5" name="Imagen 4" descr="Imagen que contiene alimentos, caja&#10;&#10;Descripción generada automáticamente">
            <a:extLst>
              <a:ext uri="{FF2B5EF4-FFF2-40B4-BE49-F238E27FC236}">
                <a16:creationId xmlns:a16="http://schemas.microsoft.com/office/drawing/2014/main" id="{85452F2A-8CEA-F855-B5BB-522B700A60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431" y="872091"/>
            <a:ext cx="769983" cy="929683"/>
          </a:xfrm>
          <a:prstGeom prst="rect">
            <a:avLst/>
          </a:prstGeom>
        </p:spPr>
      </p:pic>
      <p:pic>
        <p:nvPicPr>
          <p:cNvPr id="7" name="Imagen 6" descr="Imagen que contiene firmar, foto, reloj, diferente&#10;&#10;Descripción generada automáticamente">
            <a:extLst>
              <a:ext uri="{FF2B5EF4-FFF2-40B4-BE49-F238E27FC236}">
                <a16:creationId xmlns:a16="http://schemas.microsoft.com/office/drawing/2014/main" id="{D59BA3F1-C854-25FA-AB7B-499979E463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897949"/>
            <a:ext cx="1872208" cy="903825"/>
          </a:xfrm>
          <a:prstGeom prst="rect">
            <a:avLst/>
          </a:prstGeom>
        </p:spPr>
      </p:pic>
      <p:pic>
        <p:nvPicPr>
          <p:cNvPr id="9" name="Imagen 8" descr="Un letrero azul con letras blancas&#10;&#10;Descripción generada automáticamente con confianza baja">
            <a:extLst>
              <a:ext uri="{FF2B5EF4-FFF2-40B4-BE49-F238E27FC236}">
                <a16:creationId xmlns:a16="http://schemas.microsoft.com/office/drawing/2014/main" id="{A8345778-816F-2395-4D66-13AA500354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97" y="831831"/>
            <a:ext cx="902615" cy="85247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68DBD1B-9027-A72D-10AE-5CFB9BFF1ADE}"/>
              </a:ext>
            </a:extLst>
          </p:cNvPr>
          <p:cNvSpPr txBox="1"/>
          <p:nvPr/>
        </p:nvSpPr>
        <p:spPr>
          <a:xfrm>
            <a:off x="1760011" y="2812783"/>
            <a:ext cx="5750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i="0" dirty="0">
                <a:solidFill>
                  <a:srgbClr val="C00000"/>
                </a:solidFill>
                <a:effectLst/>
              </a:rPr>
              <a:t>CURSO DE INICIACIÓN AL PROTOCOLO – AHCMN</a:t>
            </a:r>
            <a:endParaRPr lang="es-ES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contenido 14">
            <a:extLst>
              <a:ext uri="{FF2B5EF4-FFF2-40B4-BE49-F238E27FC236}">
                <a16:creationId xmlns:a16="http://schemas.microsoft.com/office/drawing/2014/main" id="{BEDD62A2-025C-4515-9EFA-A2FC72FC0328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s-ES" b="1" dirty="0"/>
              <a:t>Organigrama: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/>
              <a:t>Naturaleza de la empresa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/>
              <a:t>Tipo de jerarquización: horizontal, vertical, mixto, circular, de bloque...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/>
              <a:t>Ámbito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/>
              <a:t>Finalidad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/>
              <a:t>Contenido</a:t>
            </a:r>
          </a:p>
          <a:p>
            <a:r>
              <a:rPr lang="es-ES" b="1" dirty="0"/>
              <a:t>Imagen corporativa</a:t>
            </a:r>
          </a:p>
          <a:p>
            <a:r>
              <a:rPr lang="es-ES" b="1" dirty="0"/>
              <a:t>Comunicación corporativa:</a:t>
            </a:r>
            <a:r>
              <a:rPr lang="es-ES" dirty="0"/>
              <a:t> establecer el estilo para cada canal informativo.</a:t>
            </a:r>
            <a:endParaRPr lang="es-ES" b="1" dirty="0"/>
          </a:p>
          <a:p>
            <a:r>
              <a:rPr lang="es-ES" b="1" dirty="0"/>
              <a:t>Conducta:</a:t>
            </a:r>
            <a:r>
              <a:rPr lang="es-ES" dirty="0"/>
              <a:t> 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/>
              <a:t>códigos de comportamiento,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/>
              <a:t>vestimenta 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/>
              <a:t>tratamientos, etc.</a:t>
            </a:r>
          </a:p>
        </p:txBody>
      </p:sp>
      <p:sp>
        <p:nvSpPr>
          <p:cNvPr id="18" name="Marcador de contenido 17">
            <a:extLst>
              <a:ext uri="{FF2B5EF4-FFF2-40B4-BE49-F238E27FC236}">
                <a16:creationId xmlns:a16="http://schemas.microsoft.com/office/drawing/2014/main" id="{74079D8A-1164-420C-B400-A68AB86528F8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endParaRPr lang="es-ES" altLang="es-E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altLang="es-ES" dirty="0"/>
              <a:t>Imagen de la empresa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altLang="es-ES" dirty="0"/>
              <a:t>Todo el colectivo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altLang="es-ES" dirty="0"/>
              <a:t>Representación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altLang="es-E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altLang="es-E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altLang="es-E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altLang="es-ES" b="1" dirty="0"/>
              <a:t>REPUTACIÓN</a:t>
            </a:r>
          </a:p>
          <a:p>
            <a:endParaRPr lang="es-ES" dirty="0"/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2798E079-038A-4DE7-BA84-5C557BBD85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s-ES" dirty="0"/>
              <a:t>Claves del protocolo empresarial</a:t>
            </a:r>
          </a:p>
        </p:txBody>
      </p: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DCF9FD58-6654-4E4B-94B1-D120DFAAC25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s-ES" dirty="0"/>
              <a:t>El protocolo empresarial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C0559F9E-3881-5C46-B34F-1DA1C5FFD3F3}"/>
              </a:ext>
            </a:extLst>
          </p:cNvPr>
          <p:cNvCxnSpPr/>
          <p:nvPr/>
        </p:nvCxnSpPr>
        <p:spPr>
          <a:xfrm>
            <a:off x="4860032" y="620688"/>
            <a:ext cx="0" cy="5121869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4990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247B855-67FC-450A-80D9-579A64A76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s-ES" dirty="0"/>
              <a:t>1. Concepto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189877C-D4CB-45E2-A59C-040D079F88E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s-ES" dirty="0"/>
              <a:t>Claves</a:t>
            </a:r>
          </a:p>
        </p:txBody>
      </p:sp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8E0199E0-C64E-4615-B719-7A09C2E020AE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 fontScale="92500" lnSpcReduction="10000"/>
          </a:bodyPr>
          <a:lstStyle/>
          <a:p>
            <a:pPr fontAlgn="base"/>
            <a:endParaRPr lang="es-ES" sz="2400" dirty="0"/>
          </a:p>
          <a:p>
            <a:pPr fontAlgn="base"/>
            <a:endParaRPr lang="es-ES" sz="2400" dirty="0"/>
          </a:p>
          <a:p>
            <a:pPr fontAlgn="base"/>
            <a:r>
              <a:rPr lang="es-ES" sz="3600" dirty="0"/>
              <a:t>Hablamos de un </a:t>
            </a:r>
            <a:r>
              <a:rPr lang="es-ES" sz="3600" b="1" dirty="0"/>
              <a:t>procedimiento de calidad </a:t>
            </a:r>
            <a:r>
              <a:rPr lang="es-ES" sz="3600" dirty="0"/>
              <a:t>en la organización empresarial, adaptado a las necesidades de cada empresa, con criterios objetivos de conjunto.</a:t>
            </a:r>
          </a:p>
          <a:p>
            <a:br>
              <a:rPr lang="es-ES" sz="2800" dirty="0"/>
            </a:br>
            <a:br>
              <a:rPr lang="es-ES" dirty="0"/>
            </a:br>
            <a:endParaRPr lang="es-ES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07114C13-FB7F-4D56-9717-32013CFDAEC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s-ES" dirty="0"/>
              <a:t>El protocolo empresarial</a:t>
            </a:r>
          </a:p>
        </p:txBody>
      </p:sp>
    </p:spTree>
    <p:extLst>
      <p:ext uri="{BB962C8B-B14F-4D97-AF65-F5344CB8AC3E}">
        <p14:creationId xmlns:p14="http://schemas.microsoft.com/office/powerpoint/2010/main" val="538111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PROTOCOLO EMPRESARIAL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REUNIONES Y EVENTOS EMPRESARIALES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E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01335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D2C39E7-37AB-134A-A6CB-07C092BF1B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16200000">
            <a:off x="-2021777" y="2901182"/>
            <a:ext cx="5121868" cy="431800"/>
          </a:xfrm>
        </p:spPr>
        <p:txBody>
          <a:bodyPr/>
          <a:lstStyle/>
          <a:p>
            <a:r>
              <a:rPr lang="es-ES" sz="1800" dirty="0"/>
              <a:t>2. Reuniones y eventos</a:t>
            </a:r>
            <a:r>
              <a:rPr lang="es-ES" dirty="0"/>
              <a:t> </a:t>
            </a:r>
            <a:r>
              <a:rPr lang="es-ES" sz="1800" dirty="0"/>
              <a:t>empresariales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9E1ECE7-2C3A-8B44-AC44-F8FD43240F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s-ES" sz="1600" dirty="0"/>
              <a:t>Tipos</a:t>
            </a: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5B0C7C0E-558F-9244-8A16-9B4E93835A2E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813" y="1614044"/>
            <a:ext cx="7181850" cy="3487036"/>
          </a:xfrm>
        </p:spPr>
      </p:pic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30F1C4C3-00C2-A149-9F09-8514A84E7C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s-ES" dirty="0"/>
              <a:t>El protocolo empresarial</a:t>
            </a:r>
          </a:p>
        </p:txBody>
      </p:sp>
    </p:spTree>
    <p:extLst>
      <p:ext uri="{BB962C8B-B14F-4D97-AF65-F5344CB8AC3E}">
        <p14:creationId xmlns:p14="http://schemas.microsoft.com/office/powerpoint/2010/main" val="3503969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D2C39E7-37AB-134A-A6CB-07C092BF1B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16200000">
            <a:off x="-2021777" y="2901182"/>
            <a:ext cx="5121868" cy="431800"/>
          </a:xfrm>
        </p:spPr>
        <p:txBody>
          <a:bodyPr/>
          <a:lstStyle/>
          <a:p>
            <a:r>
              <a:rPr lang="es-ES" sz="1800" dirty="0"/>
              <a:t>2. Reuniones y eventos</a:t>
            </a:r>
            <a:r>
              <a:rPr lang="es-ES" dirty="0"/>
              <a:t> </a:t>
            </a:r>
            <a:r>
              <a:rPr lang="es-ES" sz="1800" dirty="0"/>
              <a:t>empresariales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9E1ECE7-2C3A-8B44-AC44-F8FD43240F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s-ES" sz="1600" dirty="0"/>
              <a:t>Tipos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30F1C4C3-00C2-A149-9F09-8514A84E7C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s-ES" dirty="0"/>
              <a:t>El protocolo empresarial</a:t>
            </a:r>
          </a:p>
        </p:txBody>
      </p:sp>
      <p:pic>
        <p:nvPicPr>
          <p:cNvPr id="9" name="Picture 4" descr="Los accionistas afilan sus armas con el foco en los sueldos de las cúpulas  | Mercados | Cinco Días">
            <a:extLst>
              <a:ext uri="{FF2B5EF4-FFF2-40B4-BE49-F238E27FC236}">
                <a16:creationId xmlns:a16="http://schemas.microsoft.com/office/drawing/2014/main" id="{453F4D90-3063-D432-DBA5-71784D916C78}"/>
              </a:ext>
            </a:extLst>
          </p:cNvPr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863" y="1556792"/>
            <a:ext cx="7170158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950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D2C39E7-37AB-134A-A6CB-07C092BF1B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16200000">
            <a:off x="-2021777" y="2901182"/>
            <a:ext cx="5121868" cy="431800"/>
          </a:xfrm>
        </p:spPr>
        <p:txBody>
          <a:bodyPr/>
          <a:lstStyle/>
          <a:p>
            <a:r>
              <a:rPr lang="es-ES" sz="1800" dirty="0"/>
              <a:t>2. Reuniones y eventos</a:t>
            </a:r>
            <a:r>
              <a:rPr lang="es-ES" dirty="0"/>
              <a:t> </a:t>
            </a:r>
            <a:r>
              <a:rPr lang="es-ES" sz="1800" dirty="0"/>
              <a:t>empresariales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9E1ECE7-2C3A-8B44-AC44-F8FD43240F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s-ES" sz="1600" dirty="0"/>
              <a:t>Tipos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30F1C4C3-00C2-A149-9F09-8514A84E7C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s-ES" dirty="0"/>
              <a:t>El protocolo empresarial</a:t>
            </a:r>
          </a:p>
        </p:txBody>
      </p:sp>
      <p:pic>
        <p:nvPicPr>
          <p:cNvPr id="9" name="Picture 2" descr="Junta General de Accionistas - Enagás">
            <a:extLst>
              <a:ext uri="{FF2B5EF4-FFF2-40B4-BE49-F238E27FC236}">
                <a16:creationId xmlns:a16="http://schemas.microsoft.com/office/drawing/2014/main" id="{1C9C127F-42F5-86FB-9D07-787407E0990D}"/>
              </a:ext>
            </a:extLst>
          </p:cNvPr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983" y="1052736"/>
            <a:ext cx="721073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824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D2C39E7-37AB-134A-A6CB-07C092BF1B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16200000">
            <a:off x="-2021777" y="2901182"/>
            <a:ext cx="5121868" cy="431800"/>
          </a:xfrm>
        </p:spPr>
        <p:txBody>
          <a:bodyPr/>
          <a:lstStyle/>
          <a:p>
            <a:r>
              <a:rPr lang="es-ES" sz="1800" dirty="0"/>
              <a:t>2. Reuniones y eventos</a:t>
            </a:r>
            <a:r>
              <a:rPr lang="es-ES" dirty="0"/>
              <a:t> </a:t>
            </a:r>
            <a:r>
              <a:rPr lang="es-ES" sz="1800" dirty="0"/>
              <a:t>empresariales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9E1ECE7-2C3A-8B44-AC44-F8FD43240F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s-ES" sz="1600" dirty="0"/>
              <a:t>Tipos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30F1C4C3-00C2-A149-9F09-8514A84E7C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s-ES" dirty="0"/>
              <a:t>El protocolo empresarial</a:t>
            </a:r>
          </a:p>
        </p:txBody>
      </p:sp>
      <p:pic>
        <p:nvPicPr>
          <p:cNvPr id="9" name="Picture 2" descr="Inditex gana 3.095 millones en nueve primeros meses de su año fiscal, un  24% más, y cierra su mejor trimestre - Forbes España">
            <a:extLst>
              <a:ext uri="{FF2B5EF4-FFF2-40B4-BE49-F238E27FC236}">
                <a16:creationId xmlns:a16="http://schemas.microsoft.com/office/drawing/2014/main" id="{C9983479-6FF1-8C20-7266-CF5E26C95D53}"/>
              </a:ext>
            </a:extLst>
          </p:cNvPr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2" y="1336117"/>
            <a:ext cx="7325091" cy="418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254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D2C39E7-37AB-134A-A6CB-07C092BF1B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16200000">
            <a:off x="-2021777" y="2901182"/>
            <a:ext cx="5121868" cy="431800"/>
          </a:xfrm>
        </p:spPr>
        <p:txBody>
          <a:bodyPr/>
          <a:lstStyle/>
          <a:p>
            <a:r>
              <a:rPr lang="es-ES" sz="1800" dirty="0"/>
              <a:t>2. Reuniones y eventos</a:t>
            </a:r>
            <a:r>
              <a:rPr lang="es-ES" dirty="0"/>
              <a:t> </a:t>
            </a:r>
            <a:r>
              <a:rPr lang="es-ES" sz="1800" dirty="0"/>
              <a:t>empresariales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9E1ECE7-2C3A-8B44-AC44-F8FD43240F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s-ES" sz="1600" dirty="0"/>
              <a:t>Tipos</a:t>
            </a: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5B0C7C0E-558F-9244-8A16-9B4E93835A2E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9592" y="1614044"/>
            <a:ext cx="7098292" cy="3487036"/>
          </a:xfrm>
        </p:spPr>
      </p:pic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30F1C4C3-00C2-A149-9F09-8514A84E7C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s-ES" dirty="0"/>
              <a:t>El protocolo empresarial</a:t>
            </a:r>
          </a:p>
        </p:txBody>
      </p:sp>
    </p:spTree>
    <p:extLst>
      <p:ext uri="{BB962C8B-B14F-4D97-AF65-F5344CB8AC3E}">
        <p14:creationId xmlns:p14="http://schemas.microsoft.com/office/powerpoint/2010/main" val="293006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D2C39E7-37AB-134A-A6CB-07C092BF1B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16200000">
            <a:off x="-2021777" y="2901182"/>
            <a:ext cx="5121868" cy="431800"/>
          </a:xfrm>
        </p:spPr>
        <p:txBody>
          <a:bodyPr/>
          <a:lstStyle/>
          <a:p>
            <a:r>
              <a:rPr lang="es-ES" sz="1800" dirty="0"/>
              <a:t>2. Reuniones y eventos</a:t>
            </a:r>
            <a:r>
              <a:rPr lang="es-ES" dirty="0"/>
              <a:t> </a:t>
            </a:r>
            <a:r>
              <a:rPr lang="es-ES" sz="1800" dirty="0"/>
              <a:t>empresariales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9E1ECE7-2C3A-8B44-AC44-F8FD43240F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s-ES" sz="1600" dirty="0"/>
              <a:t>Tipos</a:t>
            </a: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5B0C7C0E-558F-9244-8A16-9B4E93835A2E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5313" y="1614044"/>
            <a:ext cx="6226849" cy="3487036"/>
          </a:xfrm>
        </p:spPr>
      </p:pic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30F1C4C3-00C2-A149-9F09-8514A84E7C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s-ES" dirty="0"/>
              <a:t>El protocolo empresarial</a:t>
            </a:r>
          </a:p>
        </p:txBody>
      </p:sp>
    </p:spTree>
    <p:extLst>
      <p:ext uri="{BB962C8B-B14F-4D97-AF65-F5344CB8AC3E}">
        <p14:creationId xmlns:p14="http://schemas.microsoft.com/office/powerpoint/2010/main" val="3639884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D2C39E7-37AB-134A-A6CB-07C092BF1B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16200000">
            <a:off x="-2021777" y="2901182"/>
            <a:ext cx="5121868" cy="431800"/>
          </a:xfrm>
        </p:spPr>
        <p:txBody>
          <a:bodyPr/>
          <a:lstStyle/>
          <a:p>
            <a:r>
              <a:rPr lang="es-ES" sz="1800" dirty="0"/>
              <a:t>2. Reuniones y eventos</a:t>
            </a:r>
            <a:r>
              <a:rPr lang="es-ES" dirty="0"/>
              <a:t> </a:t>
            </a:r>
            <a:r>
              <a:rPr lang="es-ES" sz="1800" dirty="0"/>
              <a:t>empresariales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9E1ECE7-2C3A-8B44-AC44-F8FD43240F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s-ES" sz="1600" dirty="0"/>
              <a:t>Tipos</a:t>
            </a: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5B0C7C0E-558F-9244-8A16-9B4E93835A2E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5930" y="1367607"/>
            <a:ext cx="7464073" cy="4302943"/>
          </a:xfrm>
        </p:spPr>
      </p:pic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30F1C4C3-00C2-A149-9F09-8514A84E7C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s-ES" dirty="0"/>
              <a:t>El protocolo empresarial</a:t>
            </a:r>
          </a:p>
        </p:txBody>
      </p:sp>
    </p:spTree>
    <p:extLst>
      <p:ext uri="{BB962C8B-B14F-4D97-AF65-F5344CB8AC3E}">
        <p14:creationId xmlns:p14="http://schemas.microsoft.com/office/powerpoint/2010/main" val="2779612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30CA0560-FA1F-4961-891C-E683D0E42F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s-ES" sz="3200" dirty="0"/>
              <a:t>Protocolo empresarial</a:t>
            </a:r>
          </a:p>
          <a:p>
            <a:pPr lvl="1"/>
            <a:r>
              <a:rPr lang="es-ES" sz="2800" dirty="0"/>
              <a:t>CONCEPTO</a:t>
            </a:r>
          </a:p>
          <a:p>
            <a:pPr lvl="2"/>
            <a:r>
              <a:rPr lang="es-ES" sz="2400" dirty="0"/>
              <a:t>Claves</a:t>
            </a:r>
          </a:p>
          <a:p>
            <a:r>
              <a:rPr lang="es-ES" altLang="es-ES" sz="3200" dirty="0">
                <a:solidFill>
                  <a:srgbClr val="000000"/>
                </a:solidFill>
              </a:rPr>
              <a:t>Reuniones y eventos empresariales</a:t>
            </a:r>
          </a:p>
          <a:p>
            <a:pPr lvl="2"/>
            <a:r>
              <a:rPr lang="es-ES" altLang="es-ES" sz="2400" dirty="0">
                <a:solidFill>
                  <a:srgbClr val="000000"/>
                </a:solidFill>
              </a:rPr>
              <a:t>Tipos de reuniones. </a:t>
            </a:r>
          </a:p>
          <a:p>
            <a:pPr lvl="2"/>
            <a:r>
              <a:rPr lang="es-ES" altLang="es-ES" sz="2400" dirty="0">
                <a:solidFill>
                  <a:srgbClr val="000000"/>
                </a:solidFill>
              </a:rPr>
              <a:t>Otros eventos empresariales</a:t>
            </a:r>
          </a:p>
          <a:p>
            <a:pPr lvl="2"/>
            <a:r>
              <a:rPr lang="es-ES" altLang="es-ES" sz="2400" dirty="0">
                <a:solidFill>
                  <a:srgbClr val="000000"/>
                </a:solidFill>
              </a:rPr>
              <a:t>Papel del personal directivo y del asistente de dirección en reuniones y eventos empresariales</a:t>
            </a:r>
            <a:endParaRPr lang="es-ES" sz="2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D2C39E7-37AB-134A-A6CB-07C092BF1B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16200000">
            <a:off x="-2021777" y="2901182"/>
            <a:ext cx="5121868" cy="431800"/>
          </a:xfrm>
        </p:spPr>
        <p:txBody>
          <a:bodyPr/>
          <a:lstStyle/>
          <a:p>
            <a:r>
              <a:rPr lang="es-ES" sz="1800" dirty="0"/>
              <a:t>2. Reuniones y eventos</a:t>
            </a:r>
            <a:r>
              <a:rPr lang="es-ES" dirty="0"/>
              <a:t> </a:t>
            </a:r>
            <a:r>
              <a:rPr lang="es-ES" sz="1800" dirty="0"/>
              <a:t>empresariales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9E1ECE7-2C3A-8B44-AC44-F8FD43240F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s-ES" sz="1600" dirty="0"/>
              <a:t>Tipos</a:t>
            </a: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5B0C7C0E-558F-9244-8A16-9B4E93835A2E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9555" y="1367607"/>
            <a:ext cx="7156822" cy="4302943"/>
          </a:xfrm>
        </p:spPr>
      </p:pic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30F1C4C3-00C2-A149-9F09-8514A84E7C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s-ES" dirty="0"/>
              <a:t>El protocolo empresarial</a:t>
            </a:r>
          </a:p>
        </p:txBody>
      </p:sp>
    </p:spTree>
    <p:extLst>
      <p:ext uri="{BB962C8B-B14F-4D97-AF65-F5344CB8AC3E}">
        <p14:creationId xmlns:p14="http://schemas.microsoft.com/office/powerpoint/2010/main" val="28206017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DFBFE05-E489-0647-A1BD-C73268A934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s-ES" sz="1800" dirty="0"/>
              <a:t>2. Reuniones y eventos empresariales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402F6B8-6B69-7C4D-A2ED-7A9B0D1D15E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s-ES" dirty="0"/>
              <a:t>Tipos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266E71E0-8C2B-EE49-AAD8-C259B3CB3C8D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 lnSpcReduction="10000"/>
          </a:bodyPr>
          <a:lstStyle/>
          <a:p>
            <a:pPr fontAlgn="base"/>
            <a:r>
              <a:rPr lang="es-ES" sz="3600" b="1" dirty="0"/>
              <a:t>Aspectos a tener en cuenta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ES_tradnl" altLang="es-ES" sz="2800" b="1" dirty="0"/>
              <a:t>¿Qué?</a:t>
            </a:r>
          </a:p>
          <a:p>
            <a:pPr marL="120015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ES_tradnl" altLang="es-ES" sz="2600" dirty="0"/>
              <a:t>Tipología específica de los actos</a:t>
            </a:r>
          </a:p>
          <a:p>
            <a:pPr marL="1600200" lvl="2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ES_tradnl" altLang="es-ES" sz="2600" dirty="0"/>
              <a:t>Actos internos /externos</a:t>
            </a:r>
          </a:p>
          <a:p>
            <a:pPr marL="2057400" lvl="3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ES_tradnl" altLang="es-ES" sz="1800" dirty="0"/>
              <a:t>Inauguraciones</a:t>
            </a:r>
          </a:p>
          <a:p>
            <a:pPr marL="2057400" lvl="3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ES_tradnl" altLang="es-ES" sz="1800" dirty="0"/>
              <a:t>Colocación Primera Piedra</a:t>
            </a:r>
          </a:p>
          <a:p>
            <a:pPr marL="2057400" lvl="3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ES_tradnl" altLang="es-ES" sz="1800" dirty="0"/>
              <a:t>Conferencias</a:t>
            </a:r>
          </a:p>
          <a:p>
            <a:pPr marL="2057400" lvl="3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ES_tradnl" altLang="es-ES" sz="1800" dirty="0"/>
              <a:t>Presentaciones</a:t>
            </a:r>
          </a:p>
          <a:p>
            <a:pPr marL="2057400" lvl="3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ES_tradnl" altLang="es-ES" sz="1800" dirty="0"/>
              <a:t>Entrega de Premios</a:t>
            </a:r>
          </a:p>
          <a:p>
            <a:pPr marL="2057400" lvl="3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ES_tradnl" altLang="es-ES" sz="1800" dirty="0"/>
              <a:t>Visitas a las obras</a:t>
            </a:r>
          </a:p>
          <a:p>
            <a:pPr marL="2057400" lvl="3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ES_tradnl" altLang="es-ES" sz="1800" dirty="0"/>
              <a:t>Firmas de convenios</a:t>
            </a:r>
          </a:p>
          <a:p>
            <a:pPr marL="2057400" lvl="3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ES_tradnl" altLang="es-ES" sz="1800" dirty="0"/>
              <a:t>Placas conmemorativas</a:t>
            </a:r>
          </a:p>
          <a:p>
            <a:pPr marL="1600200" lvl="2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ES_tradnl" altLang="es-ES" sz="2000" dirty="0"/>
              <a:t>Actos internos de trabajo</a:t>
            </a:r>
          </a:p>
          <a:p>
            <a:pPr marL="1600200" lvl="2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ES_tradnl" altLang="es-ES" sz="2000" dirty="0"/>
              <a:t>Actos ajenos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DE84F304-B5C4-F142-AA07-137886E83C0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s-ES" dirty="0"/>
              <a:t>El protocolo empresarial</a:t>
            </a:r>
          </a:p>
        </p:txBody>
      </p:sp>
    </p:spTree>
    <p:extLst>
      <p:ext uri="{BB962C8B-B14F-4D97-AF65-F5344CB8AC3E}">
        <p14:creationId xmlns:p14="http://schemas.microsoft.com/office/powerpoint/2010/main" val="27746817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DFBFE05-E489-0647-A1BD-C73268A934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s-ES" sz="1800" dirty="0"/>
              <a:t>2. Reuniones y eventos empresariales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402F6B8-6B69-7C4D-A2ED-7A9B0D1D15E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s-ES" dirty="0"/>
              <a:t>Tipos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266E71E0-8C2B-EE49-AAD8-C259B3CB3C8D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 lnSpcReduction="10000"/>
          </a:bodyPr>
          <a:lstStyle/>
          <a:p>
            <a:pPr fontAlgn="base"/>
            <a:r>
              <a:rPr lang="es-ES" sz="3600" b="1" dirty="0"/>
              <a:t>Aspectos a tener en cuenta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s-ES" sz="2800" b="1" dirty="0"/>
              <a:t>¿Quién?</a:t>
            </a:r>
          </a:p>
          <a:p>
            <a:pPr marL="1085850" lvl="1" indent="-342900" fontAlgn="base">
              <a:buFont typeface="Arial" panose="020B0604020202020204" pitchFamily="34" charset="0"/>
              <a:buChar char="•"/>
            </a:pPr>
            <a:r>
              <a:rPr lang="es-ES" sz="2600" b="1" dirty="0"/>
              <a:t>Precedencias externas</a:t>
            </a:r>
          </a:p>
          <a:p>
            <a:pPr marL="1485900" lvl="2" indent="-342900" fontAlgn="base">
              <a:buFont typeface="Arial" panose="020B0604020202020204" pitchFamily="34" charset="0"/>
              <a:buChar char="•"/>
            </a:pPr>
            <a:r>
              <a:rPr lang="es-ES" sz="2400" dirty="0"/>
              <a:t>Invitados</a:t>
            </a:r>
          </a:p>
          <a:p>
            <a:pPr marL="1085850" lvl="1" indent="-342900" fontAlgn="base">
              <a:buFont typeface="Arial" panose="020B0604020202020204" pitchFamily="34" charset="0"/>
              <a:buChar char="•"/>
            </a:pPr>
            <a:r>
              <a:rPr lang="es-ES" sz="2600" b="1" dirty="0"/>
              <a:t>Precedencias propias </a:t>
            </a:r>
          </a:p>
          <a:p>
            <a:pPr lvl="3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s-ES_tradnl" altLang="es-ES" sz="2000" dirty="0"/>
              <a:t>De cargos de gestión </a:t>
            </a:r>
          </a:p>
          <a:p>
            <a:pPr lvl="3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es-ES_tradnl" altLang="es-ES" sz="2000" dirty="0"/>
              <a:t>Consejo de Administración.</a:t>
            </a:r>
          </a:p>
          <a:p>
            <a:pPr lvl="3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es-ES_tradnl" altLang="es-ES" sz="2000" dirty="0"/>
              <a:t>Accionistas </a:t>
            </a:r>
          </a:p>
          <a:p>
            <a:pPr lvl="3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es-ES_tradnl" altLang="es-ES" sz="2000" dirty="0"/>
              <a:t>Invitados</a:t>
            </a:r>
          </a:p>
          <a:p>
            <a:pPr lvl="4">
              <a:lnSpc>
                <a:spcPct val="50000"/>
              </a:lnSpc>
            </a:pPr>
            <a:r>
              <a:rPr lang="es-ES_tradnl" altLang="es-ES" sz="1600" dirty="0"/>
              <a:t>Autoridades</a:t>
            </a:r>
          </a:p>
          <a:p>
            <a:pPr lvl="4">
              <a:lnSpc>
                <a:spcPct val="70000"/>
              </a:lnSpc>
            </a:pPr>
            <a:r>
              <a:rPr lang="es-ES_tradnl" altLang="es-ES" sz="1600" dirty="0"/>
              <a:t>De honor</a:t>
            </a:r>
          </a:p>
          <a:p>
            <a:pPr lvl="4">
              <a:lnSpc>
                <a:spcPct val="50000"/>
              </a:lnSpc>
            </a:pPr>
            <a:r>
              <a:rPr lang="es-ES_tradnl" altLang="es-ES" sz="1600" dirty="0"/>
              <a:t>Especiales</a:t>
            </a:r>
          </a:p>
          <a:p>
            <a:pPr lvl="4">
              <a:lnSpc>
                <a:spcPct val="50000"/>
              </a:lnSpc>
            </a:pPr>
            <a:r>
              <a:rPr lang="es-ES_tradnl" altLang="es-ES" sz="1600" dirty="0"/>
              <a:t>Colaboradores</a:t>
            </a:r>
          </a:p>
          <a:p>
            <a:pPr lvl="4">
              <a:lnSpc>
                <a:spcPct val="50000"/>
              </a:lnSpc>
            </a:pPr>
            <a:r>
              <a:rPr lang="es-ES_tradnl" altLang="es-ES" sz="1600" dirty="0"/>
              <a:t>Clientes</a:t>
            </a:r>
          </a:p>
          <a:p>
            <a:pPr lvl="4">
              <a:lnSpc>
                <a:spcPct val="50000"/>
              </a:lnSpc>
            </a:pPr>
            <a:r>
              <a:rPr lang="es-ES_tradnl" altLang="es-ES" sz="1600" dirty="0"/>
              <a:t>Patrocinadores</a:t>
            </a:r>
          </a:p>
          <a:p>
            <a:pPr lvl="4">
              <a:lnSpc>
                <a:spcPct val="50000"/>
              </a:lnSpc>
            </a:pPr>
            <a:r>
              <a:rPr lang="es-ES_tradnl" altLang="es-ES" sz="1600" dirty="0"/>
              <a:t>Generales</a:t>
            </a:r>
          </a:p>
          <a:p>
            <a:pPr>
              <a:lnSpc>
                <a:spcPct val="50000"/>
              </a:lnSpc>
            </a:pPr>
            <a:endParaRPr lang="es-ES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DE84F304-B5C4-F142-AA07-137886E83C0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s-ES" dirty="0"/>
              <a:t>El protocolo empresarial</a:t>
            </a:r>
          </a:p>
        </p:txBody>
      </p:sp>
    </p:spTree>
    <p:extLst>
      <p:ext uri="{BB962C8B-B14F-4D97-AF65-F5344CB8AC3E}">
        <p14:creationId xmlns:p14="http://schemas.microsoft.com/office/powerpoint/2010/main" val="20180415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DFBFE05-E489-0647-A1BD-C73268A934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s-ES" sz="1800" dirty="0"/>
              <a:t>2. Reuniones y eventos empresariales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402F6B8-6B69-7C4D-A2ED-7A9B0D1D15E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s-ES" dirty="0"/>
              <a:t>Tipos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266E71E0-8C2B-EE49-AAD8-C259B3CB3C8D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/>
          </a:bodyPr>
          <a:lstStyle/>
          <a:p>
            <a:pPr fontAlgn="base"/>
            <a:r>
              <a:rPr lang="es-ES" sz="3600" b="1" dirty="0"/>
              <a:t>Aspectos a tener en cuenta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ES_tradnl" altLang="es-ES" sz="2800" b="1" dirty="0"/>
              <a:t>¿Dónde?</a:t>
            </a:r>
          </a:p>
          <a:p>
            <a:pPr marL="120015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ES_tradnl" altLang="es-ES" sz="2600" b="1" dirty="0"/>
              <a:t>Los espacios</a:t>
            </a:r>
          </a:p>
          <a:p>
            <a:pPr marL="1600200" lvl="2" indent="-457200">
              <a:buFont typeface="Arial" panose="020B0604020202020204" pitchFamily="34" charset="0"/>
              <a:buChar char="•"/>
            </a:pPr>
            <a:r>
              <a:rPr lang="es-ES_tradnl" altLang="es-ES" sz="2200" dirty="0"/>
              <a:t>Elementos necesarios para el trabajo</a:t>
            </a:r>
          </a:p>
          <a:p>
            <a:pPr marL="1600200" lvl="2" indent="-457200">
              <a:buFont typeface="Arial" panose="020B0604020202020204" pitchFamily="34" charset="0"/>
              <a:buChar char="•"/>
            </a:pPr>
            <a:r>
              <a:rPr lang="es-ES_tradnl" altLang="es-ES" sz="2200" dirty="0"/>
              <a:t>Elementos de imagen corporativa</a:t>
            </a:r>
          </a:p>
          <a:p>
            <a:pPr marL="1600200" lvl="2" indent="-457200">
              <a:buFont typeface="Arial" panose="020B0604020202020204" pitchFamily="34" charset="0"/>
              <a:buChar char="•"/>
            </a:pPr>
            <a:r>
              <a:rPr lang="es-ES_tradnl" altLang="es-ES" sz="2200" dirty="0"/>
              <a:t>Elementos decorativos</a:t>
            </a:r>
          </a:p>
          <a:p>
            <a:pPr marL="1600200" lvl="2" indent="-457200">
              <a:buFont typeface="Arial" panose="020B0604020202020204" pitchFamily="34" charset="0"/>
              <a:buChar char="•"/>
            </a:pPr>
            <a:r>
              <a:rPr lang="es-ES_tradnl" altLang="es-ES" sz="2200" dirty="0"/>
              <a:t>Elementos ambientales</a:t>
            </a:r>
          </a:p>
          <a:p>
            <a:pPr marL="1600200" lvl="2" indent="-457200">
              <a:buFont typeface="Arial" panose="020B0604020202020204" pitchFamily="34" charset="0"/>
              <a:buChar char="•"/>
            </a:pPr>
            <a:r>
              <a:rPr lang="es-ES_tradnl" altLang="es-ES" sz="2200" dirty="0"/>
              <a:t>Características de los escenarios en espacios propios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DE84F304-B5C4-F142-AA07-137886E83C0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s-ES" dirty="0"/>
              <a:t>El protocolo empresarial</a:t>
            </a:r>
          </a:p>
        </p:txBody>
      </p:sp>
    </p:spTree>
    <p:extLst>
      <p:ext uri="{BB962C8B-B14F-4D97-AF65-F5344CB8AC3E}">
        <p14:creationId xmlns:p14="http://schemas.microsoft.com/office/powerpoint/2010/main" val="4781367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DFBFE05-E489-0647-A1BD-C73268A934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s-ES" sz="1800" dirty="0"/>
              <a:t>2. Reuniones y eventos empresariales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402F6B8-6B69-7C4D-A2ED-7A9B0D1D15E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s-ES" dirty="0"/>
              <a:t>Tipos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266E71E0-8C2B-EE49-AAD8-C259B3CB3C8D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/>
          </a:bodyPr>
          <a:lstStyle/>
          <a:p>
            <a:pPr fontAlgn="base"/>
            <a:endParaRPr lang="es-ES" sz="3600" b="1" dirty="0"/>
          </a:p>
          <a:p>
            <a:pPr fontAlgn="base"/>
            <a:endParaRPr lang="es-ES" sz="3600" b="1" dirty="0"/>
          </a:p>
          <a:p>
            <a:pPr fontAlgn="base"/>
            <a:r>
              <a:rPr lang="es-ES" sz="3600" b="1" dirty="0"/>
              <a:t>Aspectos a tener en cuenta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ES_tradnl" altLang="es-ES" sz="2800" b="1" dirty="0"/>
              <a:t>Jerarquización espacial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ES_tradnl" altLang="es-ES" sz="2800" b="1" dirty="0"/>
              <a:t>Jerarquización personal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ES_tradnl" altLang="es-ES" sz="2800" b="1" dirty="0"/>
              <a:t>Jerarquización temporal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DE84F304-B5C4-F142-AA07-137886E83C0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s-ES" dirty="0"/>
              <a:t>El protocolo empresarial</a:t>
            </a:r>
          </a:p>
        </p:txBody>
      </p:sp>
    </p:spTree>
    <p:extLst>
      <p:ext uri="{BB962C8B-B14F-4D97-AF65-F5344CB8AC3E}">
        <p14:creationId xmlns:p14="http://schemas.microsoft.com/office/powerpoint/2010/main" val="4932894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DFBFE05-E489-0647-A1BD-C73268A934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s-ES" sz="1800" dirty="0"/>
              <a:t>2. Reuniones y eventos empresariales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402F6B8-6B69-7C4D-A2ED-7A9B0D1D15E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s-ES" dirty="0"/>
              <a:t>Tipos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266E71E0-8C2B-EE49-AAD8-C259B3CB3C8D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/>
          </a:bodyPr>
          <a:lstStyle/>
          <a:p>
            <a:pPr fontAlgn="base"/>
            <a:endParaRPr lang="es-ES" sz="3600" b="1" dirty="0"/>
          </a:p>
          <a:p>
            <a:pPr fontAlgn="base"/>
            <a:r>
              <a:rPr lang="es-ES" sz="4000" b="1" dirty="0"/>
              <a:t>Aspectos a tener en cuenta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ES_tradnl" altLang="es-ES" sz="3200" b="1" dirty="0"/>
              <a:t>Jerarquización espacial</a:t>
            </a:r>
          </a:p>
          <a:p>
            <a:pPr marL="120015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ES_tradnl" altLang="es-ES" sz="2800" dirty="0"/>
              <a:t>Entrada</a:t>
            </a:r>
          </a:p>
          <a:p>
            <a:pPr marL="120015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ES_tradnl" altLang="es-ES" sz="2800" dirty="0"/>
              <a:t>Ventanas</a:t>
            </a:r>
          </a:p>
          <a:p>
            <a:pPr marL="120015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ES_tradnl" altLang="es-ES" sz="2800" dirty="0"/>
              <a:t>Ubicación del anfitrión</a:t>
            </a:r>
          </a:p>
          <a:p>
            <a:pPr marL="120015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ES_tradnl" altLang="es-ES" sz="2800" dirty="0"/>
              <a:t>Tipo de mesa</a:t>
            </a:r>
          </a:p>
          <a:p>
            <a:pPr marL="120015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ES_tradnl" altLang="es-ES" sz="2800" dirty="0"/>
              <a:t>Sistemas de ordenación protocolaria:</a:t>
            </a:r>
          </a:p>
          <a:p>
            <a:pPr marL="1600200" lvl="2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ES_tradnl" altLang="es-ES" sz="2600" dirty="0"/>
              <a:t>Alternancia derecha / izquierda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DE84F304-B5C4-F142-AA07-137886E83C0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s-ES" dirty="0"/>
              <a:t>El protocolo empresarial</a:t>
            </a:r>
          </a:p>
        </p:txBody>
      </p:sp>
    </p:spTree>
    <p:extLst>
      <p:ext uri="{BB962C8B-B14F-4D97-AF65-F5344CB8AC3E}">
        <p14:creationId xmlns:p14="http://schemas.microsoft.com/office/powerpoint/2010/main" val="10080955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DFBFE05-E489-0647-A1BD-C73268A934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s-ES" sz="1800" dirty="0"/>
              <a:t>2. Reuniones y eventos empresariales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402F6B8-6B69-7C4D-A2ED-7A9B0D1D15E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s-ES" dirty="0"/>
              <a:t>Tipos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266E71E0-8C2B-EE49-AAD8-C259B3CB3C8D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/>
          </a:bodyPr>
          <a:lstStyle/>
          <a:p>
            <a:pPr fontAlgn="base"/>
            <a:endParaRPr lang="es-ES" sz="3600" b="1" dirty="0"/>
          </a:p>
          <a:p>
            <a:pPr fontAlgn="base"/>
            <a:endParaRPr lang="es-ES" sz="3600" b="1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DE84F304-B5C4-F142-AA07-137886E83C0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s-ES" dirty="0"/>
              <a:t>El protocolo empresarial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9EFF269-224F-0141-8D79-D2E9E6D31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" y="736321"/>
            <a:ext cx="7182268" cy="478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690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DFBFE05-E489-0647-A1BD-C73268A934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s-ES" sz="1800" dirty="0"/>
              <a:t>2. Reuniones y eventos empresariales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402F6B8-6B69-7C4D-A2ED-7A9B0D1D15E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s-ES" dirty="0"/>
              <a:t>Tipos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266E71E0-8C2B-EE49-AAD8-C259B3CB3C8D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/>
          </a:bodyPr>
          <a:lstStyle/>
          <a:p>
            <a:pPr fontAlgn="base"/>
            <a:endParaRPr lang="es-ES" sz="3600" b="1" dirty="0"/>
          </a:p>
          <a:p>
            <a:pPr fontAlgn="base"/>
            <a:endParaRPr lang="es-ES" sz="3600" b="1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DE84F304-B5C4-F142-AA07-137886E83C0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s-ES" dirty="0"/>
              <a:t>El protocolo empresarial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9EFF269-224F-0141-8D79-D2E9E6D31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8750" y="1117199"/>
            <a:ext cx="7182268" cy="402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537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DFBFE05-E489-0647-A1BD-C73268A934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s-ES" sz="1800" dirty="0"/>
              <a:t>2. Reuniones y eventos empresariales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402F6B8-6B69-7C4D-A2ED-7A9B0D1D15E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s-ES" dirty="0"/>
              <a:t>Tipos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266E71E0-8C2B-EE49-AAD8-C259B3CB3C8D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/>
          </a:bodyPr>
          <a:lstStyle/>
          <a:p>
            <a:pPr fontAlgn="base"/>
            <a:endParaRPr lang="es-ES" sz="3600" b="1" dirty="0"/>
          </a:p>
          <a:p>
            <a:pPr fontAlgn="base"/>
            <a:endParaRPr lang="es-ES" sz="3600" b="1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DE84F304-B5C4-F142-AA07-137886E83C0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s-ES" dirty="0"/>
              <a:t>El protocolo empresarial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9EFF269-224F-0141-8D79-D2E9E6D31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1024" y="1117199"/>
            <a:ext cx="7057720" cy="402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521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DFBFE05-E489-0647-A1BD-C73268A934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s-ES" sz="1800" dirty="0"/>
              <a:t>2. Reuniones y eventos empresariales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402F6B8-6B69-7C4D-A2ED-7A9B0D1D15E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s-ES" dirty="0"/>
              <a:t>El papel del personal directivo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266E71E0-8C2B-EE49-AAD8-C259B3CB3C8D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 fontScale="92500" lnSpcReduction="20000"/>
          </a:bodyPr>
          <a:lstStyle/>
          <a:p>
            <a:pPr fontAlgn="base"/>
            <a:r>
              <a:rPr lang="es-ES" sz="3600" b="1" dirty="0"/>
              <a:t>El papel del personal directivo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altLang="es-ES" sz="2800" b="1" dirty="0"/>
              <a:t>Trabajo interno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altLang="es-ES" b="1" dirty="0"/>
              <a:t>Reuniones de trabajo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s-ES_tradnl" altLang="es-ES" dirty="0"/>
              <a:t>Protocolo de la mesa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s-ES_tradnl" altLang="es-ES" dirty="0"/>
              <a:t>Ordenación mediante sistema cartesiano /reloj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s-ES_tradnl" altLang="es-ES" dirty="0"/>
              <a:t>Presidencia par /impar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s-ES_tradnl" altLang="es-ES" dirty="0"/>
              <a:t>Tipos de mesa según objetivos de la reunión </a:t>
            </a:r>
          </a:p>
          <a:p>
            <a:pPr lvl="4"/>
            <a:r>
              <a:rPr lang="es-ES_tradnl" altLang="es-ES" dirty="0"/>
              <a:t>Cabecera única jerárquica</a:t>
            </a:r>
          </a:p>
          <a:p>
            <a:pPr lvl="4"/>
            <a:r>
              <a:rPr lang="es-ES_tradnl" altLang="es-ES" dirty="0"/>
              <a:t>Cabecera única equilibrada</a:t>
            </a:r>
          </a:p>
          <a:p>
            <a:pPr lvl="4"/>
            <a:r>
              <a:rPr lang="es-ES_tradnl" altLang="es-ES" dirty="0"/>
              <a:t>Cabecera única con dos colectivos</a:t>
            </a:r>
          </a:p>
          <a:p>
            <a:pPr lvl="4"/>
            <a:r>
              <a:rPr lang="es-ES_tradnl" altLang="es-ES" dirty="0"/>
              <a:t>Cabecera única para arbitraje</a:t>
            </a:r>
          </a:p>
          <a:p>
            <a:pPr lvl="4"/>
            <a:r>
              <a:rPr lang="es-ES_tradnl" altLang="es-ES" dirty="0"/>
              <a:t>Encuentro de delegaciones</a:t>
            </a:r>
          </a:p>
          <a:p>
            <a:pPr lvl="4"/>
            <a:r>
              <a:rPr lang="es-ES_tradnl" altLang="es-ES" dirty="0"/>
              <a:t>Espejo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s-ES_tradnl" altLang="es-ES" dirty="0"/>
              <a:t>Preparación de la mesa (elementos necesarios)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s-ES_tradnl" altLang="es-ES" dirty="0"/>
              <a:t>Catering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s-ES_tradnl" altLang="es-ES" dirty="0"/>
              <a:t>Convocatoria y recepción</a:t>
            </a:r>
          </a:p>
          <a:p>
            <a:pPr marL="914400" lvl="2" indent="0">
              <a:buNone/>
            </a:pPr>
            <a:endParaRPr lang="es-ES_tradnl" altLang="es-ES" dirty="0"/>
          </a:p>
          <a:p>
            <a:pPr fontAlgn="base"/>
            <a:endParaRPr lang="es-ES_tradnl" altLang="es-ES" sz="2800" b="1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DE84F304-B5C4-F142-AA07-137886E83C0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s-ES" dirty="0"/>
              <a:t>El protocolo empresarial</a:t>
            </a:r>
          </a:p>
        </p:txBody>
      </p:sp>
    </p:spTree>
    <p:extLst>
      <p:ext uri="{BB962C8B-B14F-4D97-AF65-F5344CB8AC3E}">
        <p14:creationId xmlns:p14="http://schemas.microsoft.com/office/powerpoint/2010/main" val="920512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PROTOCOLO EMPRESARIAL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CONCEPTO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ES" dirty="0"/>
              <a:t>1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DFBFE05-E489-0647-A1BD-C73268A934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s-ES" sz="1800" dirty="0"/>
              <a:t>2. Reuniones y eventos empresariales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402F6B8-6B69-7C4D-A2ED-7A9B0D1D15E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s-ES" dirty="0"/>
              <a:t>Tipos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266E71E0-8C2B-EE49-AAD8-C259B3CB3C8D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/>
          </a:bodyPr>
          <a:lstStyle/>
          <a:p>
            <a:pPr fontAlgn="base"/>
            <a:endParaRPr lang="es-ES" sz="3600" b="1" dirty="0"/>
          </a:p>
          <a:p>
            <a:pPr fontAlgn="base"/>
            <a:endParaRPr lang="es-ES" sz="3600" b="1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DE84F304-B5C4-F142-AA07-137886E83C0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s-ES" dirty="0"/>
              <a:t>El protocolo empresarial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9EFF269-224F-0141-8D79-D2E9E6D31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1024" y="1147527"/>
            <a:ext cx="7057720" cy="396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788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DFBFE05-E489-0647-A1BD-C73268A934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s-ES" sz="1800" dirty="0"/>
              <a:t>2. Reuniones y eventos empresariales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402F6B8-6B69-7C4D-A2ED-7A9B0D1D15E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s-ES" dirty="0"/>
              <a:t>Tipos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266E71E0-8C2B-EE49-AAD8-C259B3CB3C8D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/>
          </a:bodyPr>
          <a:lstStyle/>
          <a:p>
            <a:pPr fontAlgn="base"/>
            <a:endParaRPr lang="es-ES" sz="3600" b="1" dirty="0"/>
          </a:p>
          <a:p>
            <a:pPr fontAlgn="base"/>
            <a:endParaRPr lang="es-ES" sz="3600" b="1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DE84F304-B5C4-F142-AA07-137886E83C0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s-ES" dirty="0"/>
              <a:t>El protocolo empresarial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9EFF269-224F-0141-8D79-D2E9E6D31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1024" y="1147527"/>
            <a:ext cx="7057719" cy="396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553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DFBFE05-E489-0647-A1BD-C73268A934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s-ES" sz="1800" dirty="0"/>
              <a:t>2. Reuniones y eventos empresariales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402F6B8-6B69-7C4D-A2ED-7A9B0D1D15E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s-ES" dirty="0"/>
              <a:t>Tipos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266E71E0-8C2B-EE49-AAD8-C259B3CB3C8D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/>
          </a:bodyPr>
          <a:lstStyle/>
          <a:p>
            <a:pPr fontAlgn="base"/>
            <a:endParaRPr lang="es-ES" sz="3600" b="1" dirty="0"/>
          </a:p>
          <a:p>
            <a:pPr fontAlgn="base"/>
            <a:endParaRPr lang="es-ES" sz="3600" b="1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DE84F304-B5C4-F142-AA07-137886E83C0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s-ES" dirty="0"/>
              <a:t>El protocolo empresarial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9EFF269-224F-0141-8D79-D2E9E6D31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1024" y="1147527"/>
            <a:ext cx="7057719" cy="396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111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DFBFE05-E489-0647-A1BD-C73268A934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s-ES" sz="1800" dirty="0"/>
              <a:t>2. Reuniones y eventos empresariales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402F6B8-6B69-7C4D-A2ED-7A9B0D1D15E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s-ES" dirty="0"/>
              <a:t>Tipos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266E71E0-8C2B-EE49-AAD8-C259B3CB3C8D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/>
          </a:bodyPr>
          <a:lstStyle/>
          <a:p>
            <a:pPr fontAlgn="base"/>
            <a:endParaRPr lang="es-ES" sz="3600" b="1" dirty="0"/>
          </a:p>
          <a:p>
            <a:pPr fontAlgn="base"/>
            <a:endParaRPr lang="es-ES" sz="3600" b="1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DE84F304-B5C4-F142-AA07-137886E83C0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s-ES" dirty="0"/>
              <a:t>El protocolo empresarial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9EFF269-224F-0141-8D79-D2E9E6D31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1025" y="1147527"/>
            <a:ext cx="7057717" cy="396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9353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DFBFE05-E489-0647-A1BD-C73268A934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s-ES" sz="1800" dirty="0"/>
              <a:t>2. Reuniones y eventos empresariales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402F6B8-6B69-7C4D-A2ED-7A9B0D1D15E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s-ES" dirty="0"/>
              <a:t>El papel del personal directivo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266E71E0-8C2B-EE49-AAD8-C259B3CB3C8D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/>
          </a:bodyPr>
          <a:lstStyle/>
          <a:p>
            <a:pPr fontAlgn="base"/>
            <a:r>
              <a:rPr lang="es-ES" sz="3600" b="1" dirty="0"/>
              <a:t>El papel del personal directivo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altLang="es-ES" sz="2400" b="1" dirty="0"/>
              <a:t>Trabajo interno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_tradnl" altLang="es-ES" b="1" dirty="0"/>
              <a:t>Las entrevistas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s-ES_tradnl" altLang="es-ES" dirty="0"/>
              <a:t>La recepción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s-ES_tradnl" altLang="es-ES" dirty="0"/>
              <a:t>La sala de espera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s-ES_tradnl" altLang="es-ES" dirty="0"/>
              <a:t>Los despachos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s-ES_tradnl" altLang="es-ES" dirty="0"/>
              <a:t>Reuniones en los despachos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s-ES_tradnl" altLang="es-ES" dirty="0"/>
              <a:t>Interrupciones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s-ES_tradnl" altLang="es-ES" dirty="0"/>
              <a:t>Los regalos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s-ES_tradnl" altLang="es-ES" dirty="0"/>
              <a:t>Presencia de medios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s-ES_tradnl" altLang="es-ES" dirty="0"/>
              <a:t>Final de la entrevista</a:t>
            </a:r>
          </a:p>
          <a:p>
            <a:pPr marL="914400" lvl="2" indent="0">
              <a:buNone/>
            </a:pPr>
            <a:endParaRPr lang="es-ES_tradnl" altLang="es-ES" dirty="0"/>
          </a:p>
          <a:p>
            <a:pPr fontAlgn="base"/>
            <a:endParaRPr lang="es-ES_tradnl" altLang="es-ES" sz="2800" b="1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DE84F304-B5C4-F142-AA07-137886E83C0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s-ES" dirty="0"/>
              <a:t>El protocolo empresarial</a:t>
            </a:r>
          </a:p>
        </p:txBody>
      </p:sp>
    </p:spTree>
    <p:extLst>
      <p:ext uri="{BB962C8B-B14F-4D97-AF65-F5344CB8AC3E}">
        <p14:creationId xmlns:p14="http://schemas.microsoft.com/office/powerpoint/2010/main" val="4591627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DFBFE05-E489-0647-A1BD-C73268A934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s-ES" sz="1800" dirty="0"/>
              <a:t>2. Reuniones y eventos empresariales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402F6B8-6B69-7C4D-A2ED-7A9B0D1D15E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s-ES" dirty="0"/>
              <a:t>El papel del personal directivo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266E71E0-8C2B-EE49-AAD8-C259B3CB3C8D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/>
          </a:bodyPr>
          <a:lstStyle/>
          <a:p>
            <a:pPr fontAlgn="base"/>
            <a:r>
              <a:rPr lang="es-ES" sz="3600" b="1" dirty="0"/>
              <a:t>El papel del personal directivo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_tradnl" altLang="es-ES" sz="2800" b="1" dirty="0"/>
              <a:t>Otras cuestiones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s-ES_tradnl" altLang="es-ES" sz="1600" dirty="0"/>
              <a:t>Las invitaciones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s-ES_tradnl" altLang="es-ES" sz="1600" dirty="0"/>
              <a:t>Los regalos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s-ES_tradnl" altLang="es-ES" sz="1600" dirty="0"/>
              <a:t>Los vehículos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s-ES_tradnl" altLang="es-ES" sz="1600" dirty="0"/>
              <a:t>La atención a los medios de comunicación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s-ES_tradnl" altLang="es-ES" sz="1600" dirty="0"/>
              <a:t>Los viajes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s-ES_tradnl" altLang="es-ES" sz="1600" dirty="0"/>
              <a:t>El protocolo social:</a:t>
            </a:r>
          </a:p>
          <a:p>
            <a:pPr marL="1600200" lvl="2" indent="-457200">
              <a:buFont typeface="Arial" panose="020B0604020202020204" pitchFamily="34" charset="0"/>
              <a:buChar char="•"/>
            </a:pPr>
            <a:r>
              <a:rPr lang="es-ES_tradnl" altLang="es-ES" sz="1400" dirty="0"/>
              <a:t>Presentaciones</a:t>
            </a:r>
          </a:p>
          <a:p>
            <a:pPr marL="1600200" lvl="2" indent="-457200">
              <a:buFont typeface="Arial" panose="020B0604020202020204" pitchFamily="34" charset="0"/>
              <a:buChar char="•"/>
            </a:pPr>
            <a:r>
              <a:rPr lang="es-ES_tradnl" altLang="es-ES" sz="1400" dirty="0"/>
              <a:t>Código de vestimenta</a:t>
            </a:r>
          </a:p>
          <a:p>
            <a:pPr marL="1600200" lvl="2" indent="-457200">
              <a:buFont typeface="Arial" panose="020B0604020202020204" pitchFamily="34" charset="0"/>
              <a:buChar char="•"/>
            </a:pPr>
            <a:r>
              <a:rPr lang="es-ES_tradnl" altLang="es-ES" sz="1400" dirty="0"/>
              <a:t>Saludos</a:t>
            </a:r>
          </a:p>
          <a:p>
            <a:pPr marL="1600200" lvl="2" indent="-457200">
              <a:buFont typeface="Arial" panose="020B0604020202020204" pitchFamily="34" charset="0"/>
              <a:buChar char="•"/>
            </a:pPr>
            <a:r>
              <a:rPr lang="es-ES_tradnl" altLang="es-ES" sz="1400" dirty="0"/>
              <a:t>Relaciones internacionales</a:t>
            </a:r>
          </a:p>
          <a:p>
            <a:pPr marL="1600200" lvl="2" indent="-457200">
              <a:buFont typeface="Arial" panose="020B0604020202020204" pitchFamily="34" charset="0"/>
              <a:buChar char="•"/>
            </a:pPr>
            <a:r>
              <a:rPr lang="es-ES_tradnl" altLang="es-ES" sz="1400" dirty="0"/>
              <a:t>Las comidas</a:t>
            </a:r>
          </a:p>
          <a:p>
            <a:pPr fontAlgn="base"/>
            <a:endParaRPr lang="es-ES_tradnl" altLang="es-ES" sz="2800" b="1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DE84F304-B5C4-F142-AA07-137886E83C0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s-ES" dirty="0"/>
              <a:t>El protocolo empresarial</a:t>
            </a:r>
          </a:p>
        </p:txBody>
      </p:sp>
    </p:spTree>
    <p:extLst>
      <p:ext uri="{BB962C8B-B14F-4D97-AF65-F5344CB8AC3E}">
        <p14:creationId xmlns:p14="http://schemas.microsoft.com/office/powerpoint/2010/main" val="37056909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28F14CBD-C1EE-4CAD-AB2E-40A9DA57F62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s-ES" dirty="0"/>
              <a:t>El protocolo empresarial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36FF29D-2F07-0347-95CC-35CBFEF1B76B}"/>
              </a:ext>
            </a:extLst>
          </p:cNvPr>
          <p:cNvSpPr txBox="1"/>
          <p:nvPr/>
        </p:nvSpPr>
        <p:spPr>
          <a:xfrm>
            <a:off x="683567" y="1772816"/>
            <a:ext cx="756083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altLang="es-ES" sz="4000" b="1" dirty="0">
                <a:solidFill>
                  <a:schemeClr val="bg1"/>
                </a:solidFill>
              </a:rPr>
              <a:t>¿Existe un servicio de protocolo en la empresa para gestionar y ayudar a todo esto?</a:t>
            </a:r>
          </a:p>
        </p:txBody>
      </p:sp>
    </p:spTree>
    <p:extLst>
      <p:ext uri="{BB962C8B-B14F-4D97-AF65-F5344CB8AC3E}">
        <p14:creationId xmlns:p14="http://schemas.microsoft.com/office/powerpoint/2010/main" val="954478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E4CE0B4D-FC83-4FF2-9709-47B6DDC67A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s-ES" dirty="0"/>
              <a:t>1. Concepto</a:t>
            </a:r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EF74722B-8667-4FA1-B63E-4F8FC8CDFB5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s-ES" dirty="0"/>
              <a:t>El protocolo empresarial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E97D487-3A4F-E54E-A71E-0623AF055557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79" y="1124744"/>
            <a:ext cx="7688990" cy="432048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contenido 18">
            <a:extLst>
              <a:ext uri="{FF2B5EF4-FFF2-40B4-BE49-F238E27FC236}">
                <a16:creationId xmlns:a16="http://schemas.microsoft.com/office/drawing/2014/main" id="{698F35D8-9172-48A5-A259-26F84579B06B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/>
          </a:bodyPr>
          <a:lstStyle/>
          <a:p>
            <a:pPr algn="ctr"/>
            <a:endParaRPr lang="es-ES" altLang="es-ES" sz="2800" b="1" dirty="0"/>
          </a:p>
          <a:p>
            <a:pPr algn="ctr"/>
            <a:endParaRPr lang="es-ES" altLang="es-ES" sz="2800" b="1" dirty="0"/>
          </a:p>
          <a:p>
            <a:pPr algn="ctr"/>
            <a:r>
              <a:rPr lang="es-ES" altLang="es-ES" sz="3200" b="1" dirty="0"/>
              <a:t>El protocolo se ha convertido en una herramienta eficaz para conseguir un perfil profesional acorde con las exigencias de las empresas e instituciones en la actualidad</a:t>
            </a:r>
            <a:endParaRPr lang="es-ES" sz="3200" dirty="0"/>
          </a:p>
        </p:txBody>
      </p: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E4CE0B4D-FC83-4FF2-9709-47B6DDC67A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s-ES" dirty="0"/>
              <a:t>1. Concepto</a:t>
            </a:r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EF74722B-8667-4FA1-B63E-4F8FC8CDFB5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s-ES" dirty="0"/>
              <a:t>El protocolo empresarial</a:t>
            </a:r>
          </a:p>
        </p:txBody>
      </p:sp>
    </p:spTree>
    <p:extLst>
      <p:ext uri="{BB962C8B-B14F-4D97-AF65-F5344CB8AC3E}">
        <p14:creationId xmlns:p14="http://schemas.microsoft.com/office/powerpoint/2010/main" val="574116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247B855-67FC-450A-80D9-579A64A76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s-ES" dirty="0"/>
              <a:t>El protocolo empresarial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189877C-D4CB-45E2-A59C-040D079F88E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s-ES" dirty="0"/>
              <a:t>1. Concepto</a:t>
            </a:r>
          </a:p>
        </p:txBody>
      </p:sp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8E0199E0-C64E-4615-B719-7A09C2E020AE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 fontScale="77500" lnSpcReduction="20000"/>
          </a:bodyPr>
          <a:lstStyle/>
          <a:p>
            <a:endParaRPr lang="es-ES" dirty="0"/>
          </a:p>
          <a:p>
            <a:endParaRPr lang="es-ES" dirty="0"/>
          </a:p>
          <a:p>
            <a:r>
              <a:rPr lang="es-ES" sz="3000" dirty="0"/>
              <a:t>El </a:t>
            </a:r>
            <a:r>
              <a:rPr lang="es-ES" sz="3000" b="1" dirty="0"/>
              <a:t>protocolo empresarial </a:t>
            </a:r>
            <a:r>
              <a:rPr lang="es-ES" sz="3000" dirty="0"/>
              <a:t>recoge </a:t>
            </a:r>
            <a:r>
              <a:rPr lang="es-ES" sz="3000" b="1" dirty="0"/>
              <a:t>pautas de conducta </a:t>
            </a:r>
            <a:r>
              <a:rPr lang="es-ES" sz="3000" dirty="0"/>
              <a:t>aplicadas al ámbito de los negocios con el objetivo de </a:t>
            </a:r>
            <a:r>
              <a:rPr lang="es-ES" sz="3000" b="1" dirty="0"/>
              <a:t>evitar que las relaciones generen conflictos o crisis de reputación </a:t>
            </a:r>
            <a:r>
              <a:rPr lang="es-ES" sz="3000" dirty="0"/>
              <a:t>o imagen pero también se aplica al propio </a:t>
            </a:r>
            <a:r>
              <a:rPr lang="es-ES" sz="3000" b="1" dirty="0"/>
              <a:t>funcionamiento de la empresa</a:t>
            </a:r>
            <a:r>
              <a:rPr lang="es-ES" sz="3000" dirty="0"/>
              <a:t>.</a:t>
            </a:r>
          </a:p>
          <a:p>
            <a:endParaRPr lang="es-ES" sz="3000" dirty="0"/>
          </a:p>
          <a:p>
            <a:r>
              <a:rPr lang="es-ES" sz="3000" dirty="0"/>
              <a:t>El protocolo de empresa </a:t>
            </a:r>
            <a:r>
              <a:rPr lang="es-ES" sz="3000" b="1" dirty="0" err="1"/>
              <a:t>procedimenta</a:t>
            </a:r>
            <a:r>
              <a:rPr lang="es-ES" sz="3000" b="1" dirty="0"/>
              <a:t> </a:t>
            </a:r>
            <a:r>
              <a:rPr lang="es-ES" sz="3000" dirty="0"/>
              <a:t>actuaciones que repercuten en la </a:t>
            </a:r>
            <a:r>
              <a:rPr lang="es-ES" sz="3000" b="1" dirty="0"/>
              <a:t>consolidación de la imagen de marca.</a:t>
            </a:r>
          </a:p>
          <a:p>
            <a:endParaRPr lang="es-ES" dirty="0"/>
          </a:p>
          <a:p>
            <a:br>
              <a:rPr lang="es-ES" dirty="0"/>
            </a:br>
            <a:endParaRPr lang="es-ES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07114C13-FB7F-4D56-9717-32013CFDAEC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s-ES" dirty="0"/>
              <a:t>El protocolo empresarial</a:t>
            </a:r>
          </a:p>
        </p:txBody>
      </p:sp>
    </p:spTree>
    <p:extLst>
      <p:ext uri="{BB962C8B-B14F-4D97-AF65-F5344CB8AC3E}">
        <p14:creationId xmlns:p14="http://schemas.microsoft.com/office/powerpoint/2010/main" val="1755913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247B855-67FC-450A-80D9-579A64A76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s-ES" dirty="0"/>
              <a:t>El protocolo empresarial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189877C-D4CB-45E2-A59C-040D079F88E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s-ES" dirty="0"/>
              <a:t>1. Concepto</a:t>
            </a:r>
          </a:p>
        </p:txBody>
      </p:sp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8E0199E0-C64E-4615-B719-7A09C2E020AE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/>
          </a:bodyPr>
          <a:lstStyle/>
          <a:p>
            <a:endParaRPr lang="es-ES" dirty="0"/>
          </a:p>
          <a:p>
            <a:r>
              <a:rPr lang="es-ES" sz="2400" b="1" dirty="0"/>
              <a:t>Reglas</a:t>
            </a:r>
            <a:r>
              <a:rPr lang="es-ES" sz="2400" dirty="0"/>
              <a:t> que deben cumplirse en el seno de una empresa, ya sea en la distribución jerárquica de las funciones , las relaciones personales, la comunicación corporativa, la organización de los eventos, etc.</a:t>
            </a:r>
          </a:p>
          <a:p>
            <a:r>
              <a:rPr lang="es-ES" sz="2400" dirty="0"/>
              <a:t>El fin principal de estas pautas de conducta es la </a:t>
            </a:r>
            <a:r>
              <a:rPr lang="es-ES" sz="2400" b="1" dirty="0"/>
              <a:t>anticipación</a:t>
            </a:r>
            <a:r>
              <a:rPr lang="es-ES" sz="2400" dirty="0"/>
              <a:t> a posibles conflictos o crisis. </a:t>
            </a:r>
          </a:p>
          <a:p>
            <a:r>
              <a:rPr lang="es-ES" sz="2400" dirty="0"/>
              <a:t>El protocolo empresarial </a:t>
            </a:r>
            <a:r>
              <a:rPr lang="es-ES" sz="2400" b="1" dirty="0"/>
              <a:t>debe adaptarse a cada empresa</a:t>
            </a:r>
            <a:r>
              <a:rPr lang="es-ES" sz="2400" dirty="0"/>
              <a:t> según sus características y necesidades intentado definir cada acción.</a:t>
            </a:r>
            <a:br>
              <a:rPr lang="es-ES" sz="2400" dirty="0"/>
            </a:br>
            <a:endParaRPr lang="es-ES" sz="2400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07114C13-FB7F-4D56-9717-32013CFDAEC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s-ES" dirty="0"/>
              <a:t>El protocolo empresarial</a:t>
            </a:r>
          </a:p>
        </p:txBody>
      </p:sp>
    </p:spTree>
    <p:extLst>
      <p:ext uri="{BB962C8B-B14F-4D97-AF65-F5344CB8AC3E}">
        <p14:creationId xmlns:p14="http://schemas.microsoft.com/office/powerpoint/2010/main" val="1311483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247B855-67FC-450A-80D9-579A64A76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s-ES" dirty="0"/>
              <a:t>El protocolo empresarial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189877C-D4CB-45E2-A59C-040D079F88E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s-ES" dirty="0"/>
              <a:t>1. Concepto</a:t>
            </a:r>
          </a:p>
        </p:txBody>
      </p:sp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8E0199E0-C64E-4615-B719-7A09C2E020AE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s-ES" altLang="es-ES" sz="2600" dirty="0"/>
              <a:t>La mejor manera de gestionar la política global de transmisión de imagen de una empresa es mediante la </a:t>
            </a:r>
            <a:r>
              <a:rPr lang="es-ES" altLang="es-ES" sz="2600" b="1" dirty="0"/>
              <a:t>adaptación de los métodos tradicionales a los tiempos actuales</a:t>
            </a:r>
            <a:r>
              <a:rPr lang="es-ES" altLang="es-ES" sz="2600" dirty="0"/>
              <a:t>.</a:t>
            </a:r>
          </a:p>
          <a:p>
            <a:endParaRPr lang="es-ES" altLang="es-ES" sz="2600" dirty="0"/>
          </a:p>
          <a:p>
            <a:pPr lvl="1"/>
            <a:r>
              <a:rPr lang="es-ES" altLang="es-ES" sz="2400" dirty="0"/>
              <a:t>Conjunto de </a:t>
            </a:r>
            <a:r>
              <a:rPr lang="es-ES" altLang="es-ES" sz="2400" b="1" dirty="0"/>
              <a:t>creencias </a:t>
            </a:r>
            <a:r>
              <a:rPr lang="es-ES" altLang="es-ES" sz="2400" dirty="0"/>
              <a:t>y asociaciones que poseen </a:t>
            </a:r>
            <a:r>
              <a:rPr lang="es-ES" altLang="es-ES" sz="2400" b="1" dirty="0"/>
              <a:t>los públicos que reciben comunicaciones directas o indirectas de personas</a:t>
            </a:r>
            <a:r>
              <a:rPr lang="es-ES" altLang="es-ES" sz="2400" dirty="0"/>
              <a:t>, productos servicios, marcas, empresas o instituciones</a:t>
            </a:r>
          </a:p>
          <a:p>
            <a:pPr marL="457200" lvl="1" indent="0">
              <a:buNone/>
            </a:pPr>
            <a:endParaRPr lang="es-ES" altLang="es-ES" sz="2400" dirty="0"/>
          </a:p>
          <a:p>
            <a:r>
              <a:rPr lang="es-ES" altLang="es-ES" sz="2600" dirty="0"/>
              <a:t>Una acción u omisión de cualquier organización contribuye a la conformación de una buena o mala </a:t>
            </a:r>
            <a:r>
              <a:rPr lang="es-ES" altLang="es-ES" sz="2600" b="1" dirty="0"/>
              <a:t>imagen institucional.</a:t>
            </a:r>
          </a:p>
          <a:p>
            <a:br>
              <a:rPr lang="es-ES" dirty="0"/>
            </a:br>
            <a:endParaRPr lang="es-ES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07114C13-FB7F-4D56-9717-32013CFDAEC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s-ES" dirty="0"/>
              <a:t>El protocolo empresarial</a:t>
            </a:r>
          </a:p>
        </p:txBody>
      </p:sp>
    </p:spTree>
    <p:extLst>
      <p:ext uri="{BB962C8B-B14F-4D97-AF65-F5344CB8AC3E}">
        <p14:creationId xmlns:p14="http://schemas.microsoft.com/office/powerpoint/2010/main" val="2661590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247B855-67FC-450A-80D9-579A64A76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s-ES" dirty="0"/>
              <a:t>El protocolo empresarial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189877C-D4CB-45E2-A59C-040D079F88E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s-ES" dirty="0"/>
              <a:t>1. Concepto</a:t>
            </a:r>
          </a:p>
        </p:txBody>
      </p:sp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8E0199E0-C64E-4615-B719-7A09C2E020AE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 fontScale="92500"/>
          </a:bodyPr>
          <a:lstStyle/>
          <a:p>
            <a:pPr fontAlgn="base"/>
            <a:endParaRPr lang="es-ES" sz="2400" dirty="0"/>
          </a:p>
          <a:p>
            <a:pPr fontAlgn="base"/>
            <a:endParaRPr lang="es-ES" sz="2400" dirty="0"/>
          </a:p>
          <a:p>
            <a:pPr fontAlgn="base"/>
            <a:r>
              <a:rPr lang="es-ES" sz="2400" dirty="0"/>
              <a:t>Ese procedimiento de actuaciones en el día a día y en la manera de organizar los actos  que organiza y en los que participa la empresa, se concreta en el </a:t>
            </a:r>
            <a:r>
              <a:rPr lang="es-ES" sz="2400" b="1" dirty="0"/>
              <a:t>MANUAL INTERNO DE PROTOCOLO. </a:t>
            </a:r>
          </a:p>
          <a:p>
            <a:pPr fontAlgn="base"/>
            <a:endParaRPr lang="es-ES" sz="2400" b="1" dirty="0"/>
          </a:p>
          <a:p>
            <a:pPr fontAlgn="base"/>
            <a:r>
              <a:rPr lang="es-ES" sz="2400" b="1" dirty="0"/>
              <a:t>Pieza clave </a:t>
            </a:r>
            <a:r>
              <a:rPr lang="es-ES" sz="2400" dirty="0"/>
              <a:t>para todas aquellas empresas que quieran trasladar mensajes de calidad y excelencia.</a:t>
            </a:r>
          </a:p>
          <a:p>
            <a:br>
              <a:rPr lang="es-ES" sz="2800" dirty="0"/>
            </a:br>
            <a:br>
              <a:rPr lang="es-ES" dirty="0"/>
            </a:br>
            <a:endParaRPr lang="es-ES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07114C13-FB7F-4D56-9717-32013CFDAEC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s-ES" dirty="0"/>
              <a:t>El protocolo empresarial</a:t>
            </a:r>
          </a:p>
        </p:txBody>
      </p:sp>
    </p:spTree>
    <p:extLst>
      <p:ext uri="{BB962C8B-B14F-4D97-AF65-F5344CB8AC3E}">
        <p14:creationId xmlns:p14="http://schemas.microsoft.com/office/powerpoint/2010/main" val="459609924"/>
      </p:ext>
    </p:extLst>
  </p:cSld>
  <p:clrMapOvr>
    <a:masterClrMapping/>
  </p:clrMapOvr>
</p:sld>
</file>

<file path=ppt/theme/theme1.xml><?xml version="1.0" encoding="utf-8"?>
<a:theme xmlns:a="http://schemas.openxmlformats.org/drawingml/2006/main" name="PLANTILLA MAFYC">
  <a:themeElements>
    <a:clrScheme name="Personalizado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7F7F7F"/>
      </a:accent5>
      <a:accent6>
        <a:srgbClr val="F79646"/>
      </a:accent6>
      <a:hlink>
        <a:srgbClr val="0000FF"/>
      </a:hlink>
      <a:folHlink>
        <a:srgbClr val="80008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8100">
          <a:solidFill>
            <a:srgbClr val="00A688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562B658E-CF13-4638-85D3-E1BFBBDEF2B6}" vid="{B5DA788E-4251-4376-AA69-F3C2CAF919E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741113297AE8148B1796A19DEA67E3A" ma:contentTypeVersion="10" ma:contentTypeDescription="Crear nuevo documento." ma:contentTypeScope="" ma:versionID="db96c38cb4bc5833416e5e5c87d5fd4b">
  <xsd:schema xmlns:xsd="http://www.w3.org/2001/XMLSchema" xmlns:xs="http://www.w3.org/2001/XMLSchema" xmlns:p="http://schemas.microsoft.com/office/2006/metadata/properties" xmlns:ns2="be1f812d-1c19-4424-a04c-7ba65b38e1bf" xmlns:ns3="37ac8b11-6644-4454-9bd9-8937363a9ccd" targetNamespace="http://schemas.microsoft.com/office/2006/metadata/properties" ma:root="true" ma:fieldsID="d9bb91874281121f070e8f4f5c2ea6f1" ns2:_="" ns3:_="">
    <xsd:import namespace="be1f812d-1c19-4424-a04c-7ba65b38e1bf"/>
    <xsd:import namespace="37ac8b11-6644-4454-9bd9-8937363a9cc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1f812d-1c19-4424-a04c-7ba65b38e1b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ac8b11-6644-4454-9bd9-8937363a9c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2B9C6BA-A377-4477-8329-D9743565459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1AB620C-68E5-428B-8A27-507763AAA82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F519F91-6AC8-4130-B19F-FE94BF2CDC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e1f812d-1c19-4424-a04c-7ba65b38e1bf"/>
    <ds:schemaRef ds:uri="37ac8b11-6644-4454-9bd9-8937363a9c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PLANTILLA MAFYC</Template>
  <TotalTime>4028</TotalTime>
  <Words>1032</Words>
  <Application>Microsoft Macintosh PowerPoint</Application>
  <PresentationFormat>Presentación en pantalla (4:3)</PresentationFormat>
  <Paragraphs>254</Paragraphs>
  <Slides>36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2" baseType="lpstr">
      <vt:lpstr>Arial</vt:lpstr>
      <vt:lpstr>Calibri</vt:lpstr>
      <vt:lpstr>Century Gothic</vt:lpstr>
      <vt:lpstr>Courier New</vt:lpstr>
      <vt:lpstr>Wingdings</vt:lpstr>
      <vt:lpstr>PLANTILLA MAFYC</vt:lpstr>
      <vt:lpstr>PROTOCOLO EMPRESARIAL</vt:lpstr>
      <vt:lpstr>Presentación de PowerPoint</vt:lpstr>
      <vt:lpstr>PROTOCOLO EMPRESARIAL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PROTOCOLO EMPRESARIAL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PROTOCOLO EMPRESARIAL</dc:title>
  <dc:subject/>
  <dc:creator>Microsoft Office User</dc:creator>
  <cp:keywords/>
  <dc:description/>
  <cp:lastModifiedBy>MARIA DEL PILAR MUIÑOS MORALES</cp:lastModifiedBy>
  <cp:revision>11</cp:revision>
  <dcterms:created xsi:type="dcterms:W3CDTF">2022-03-09T18:14:38Z</dcterms:created>
  <dcterms:modified xsi:type="dcterms:W3CDTF">2023-10-02T18:34:34Z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0x0101008741113297AE8148B1796A19DEA67E3A</vt:lpwstr>
  </property>
</Properties>
</file>