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40"/>
  </p:notesMasterIdLst>
  <p:sldIdLst>
    <p:sldId id="318" r:id="rId6"/>
    <p:sldId id="420" r:id="rId7"/>
    <p:sldId id="264" r:id="rId8"/>
    <p:sldId id="337" r:id="rId9"/>
    <p:sldId id="265" r:id="rId10"/>
    <p:sldId id="421" r:id="rId11"/>
    <p:sldId id="314" r:id="rId12"/>
    <p:sldId id="315" r:id="rId13"/>
    <p:sldId id="272" r:id="rId14"/>
    <p:sldId id="316" r:id="rId15"/>
    <p:sldId id="275" r:id="rId16"/>
    <p:sldId id="276" r:id="rId17"/>
    <p:sldId id="277" r:id="rId18"/>
    <p:sldId id="261" r:id="rId19"/>
    <p:sldId id="328" r:id="rId20"/>
    <p:sldId id="321" r:id="rId21"/>
    <p:sldId id="331" r:id="rId22"/>
    <p:sldId id="332" r:id="rId23"/>
    <p:sldId id="367" r:id="rId24"/>
    <p:sldId id="335" r:id="rId25"/>
    <p:sldId id="409" r:id="rId26"/>
    <p:sldId id="410" r:id="rId27"/>
    <p:sldId id="411" r:id="rId28"/>
    <p:sldId id="412" r:id="rId29"/>
    <p:sldId id="413" r:id="rId30"/>
    <p:sldId id="415" r:id="rId31"/>
    <p:sldId id="416" r:id="rId32"/>
    <p:sldId id="417" r:id="rId33"/>
    <p:sldId id="418" r:id="rId34"/>
    <p:sldId id="419" r:id="rId35"/>
    <p:sldId id="334" r:id="rId36"/>
    <p:sldId id="333" r:id="rId37"/>
    <p:sldId id="325" r:id="rId38"/>
    <p:sldId id="407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ED6"/>
    <a:srgbClr val="FFFADD"/>
    <a:srgbClr val="CBF7FD"/>
    <a:srgbClr val="AEDFEC"/>
    <a:srgbClr val="F2F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66" y="102"/>
      </p:cViewPr>
      <p:guideLst>
        <p:guide orient="horz" pos="42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AC813-20A5-41E9-B2AA-B3643E7520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36104C-F543-4A4A-80F9-E2B47551F2ED}" type="pres">
      <dgm:prSet presAssocID="{787AC813-20A5-41E9-B2AA-B3643E75206A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833FC7D-7F94-400A-B5AE-6D1DA048EF10}" type="presOf" srcId="{787AC813-20A5-41E9-B2AA-B3643E75206A}" destId="{5B36104C-F543-4A4A-80F9-E2B47551F2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7AC813-20A5-41E9-B2AA-B3643E75206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B36104C-F543-4A4A-80F9-E2B47551F2ED}" type="pres">
      <dgm:prSet presAssocID="{787AC813-20A5-41E9-B2AA-B3643E75206A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0833FC7D-7F94-400A-B5AE-6D1DA048EF10}" type="presOf" srcId="{787AC813-20A5-41E9-B2AA-B3643E75206A}" destId="{5B36104C-F543-4A4A-80F9-E2B47551F2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A33CD-7FB0-4EE2-AF29-F9815C53FCF2}" type="datetimeFigureOut">
              <a:rPr lang="es-ES" smtClean="0"/>
              <a:t>01/10/2023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7423-DCFE-4B5D-89D0-98EDF2C6DE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249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9C44-BF01-4888-9171-B5335348380D}" type="datetime1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8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B6E79-645F-43F5-A3A9-FC2271620DD9}" type="datetime1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71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AAF8-04A1-4E76-B90E-76EDD0AB65AC}" type="datetime1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23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6FC5DD2A-396C-4E15-B129-2FE65B59BDCF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4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D2B479F1-3165-49E9-A6DF-BB74D16ECB70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237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E241E528-AB89-402E-8A5E-9AA25A0ADFA4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5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0ED21C82-1C63-4ECF-B97D-D2228B348D90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80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B970F37E-69EF-4E86-BE69-DB9BEADF6470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355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E4EC6B7-8C79-4624-91FE-07DA8FA398D9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6572D59F-FB4E-4E76-B3D6-8721898D1965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05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BF56F85-755A-4499-AB74-0827FD445B57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0C79F-4313-4DB6-9EA4-A84779FECBEE}" type="datetime1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1739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9EE2D5A0-2E1A-4AF4-B94C-DCD96E433DA0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23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15160614-4CBB-4BD9-B772-91941D172D7E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1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8286D005-8DA7-4316-A50F-E2E5F9285F58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8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A6BB-99FB-467C-8F25-043A6A52338F}" type="datetime1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6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81C02-E7AB-4A2B-A35C-B195CF53D807}" type="datetime1">
              <a:rPr lang="es-ES" smtClean="0"/>
              <a:t>01/10/2023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5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F691C-4CAE-462E-A47A-EAC1BD5BC5F3}" type="datetime1">
              <a:rPr lang="es-ES" smtClean="0"/>
              <a:t>01/10/2023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24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5275-DD82-46A5-A712-321FEE0C0F5E}" type="datetime1">
              <a:rPr lang="es-ES" smtClean="0"/>
              <a:t>01/10/2023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26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AEF05-15FE-4E1E-8141-E60B761FF4CF}" type="datetime1">
              <a:rPr lang="es-ES" smtClean="0"/>
              <a:t>01/10/2023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49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AAD3-DD27-4005-BF3D-F94AABE32250}" type="datetime1">
              <a:rPr lang="es-ES" smtClean="0"/>
              <a:t>01/10/2023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40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F31F9-245F-4492-86EF-E159D9BE597D}" type="datetime1">
              <a:rPr lang="es-ES" smtClean="0"/>
              <a:t>01/10/2023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36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B1AF8-CB93-4D1C-AC42-859FDB97EF13}" type="datetime1">
              <a:rPr lang="es-ES" smtClean="0"/>
              <a:t>01/10/2023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RAFAEL VIDAL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AC1B3-48A5-4F45-BDE2-FBF87424C11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4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Haga clic para modificar el estilo de texto del patrón</a:t>
            </a:r>
          </a:p>
          <a:p>
            <a:pPr lvl="1"/>
            <a:r>
              <a:rPr dirty="0"/>
              <a:t>Segundo nivel</a:t>
            </a:r>
          </a:p>
          <a:p>
            <a:pPr lvl="2"/>
            <a:r>
              <a:rPr dirty="0"/>
              <a:t>Tercer nivel</a:t>
            </a:r>
          </a:p>
          <a:p>
            <a:pPr lvl="3"/>
            <a:r>
              <a:rPr dirty="0"/>
              <a:t>Cuarto nivel</a:t>
            </a:r>
          </a:p>
          <a:p>
            <a:pPr lvl="4"/>
            <a:r>
              <a:rPr dirty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F9B0723B-37C7-442B-B241-8D8E34BD20B8}" type="datetime1">
              <a:rPr lang="es-ES" smtClean="0"/>
              <a:t>01/10/2023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r>
              <a:rPr lang="es-ES"/>
              <a:t>RAFAEL VIDAL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s-ES" dirty="0"/>
              <a:t>‹Nº›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7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A47EB-6EAC-87F4-664B-2948B99FFD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991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ES" sz="6600" dirty="0"/>
              <a:t>NORMATIVA PROTOCOLARIA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3C1CBC-2027-F7BD-701C-1D19ACE8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423620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F8976-2D0A-E875-9CE2-4E5DB2861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SEGÚN ESA  DEFINICIÓN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 PROTOCOLO SE LIMITARIA 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 </a:t>
            </a:r>
          </a:p>
          <a:p>
            <a:pPr>
              <a:defRPr/>
            </a:pP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FORMA</a:t>
            </a:r>
          </a:p>
          <a:p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80DE2FA8-DE01-DD4D-9262-C8453001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238394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BC37B-A57C-059D-2C7A-B33BD7B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36" y="875550"/>
            <a:ext cx="4114800" cy="4921936"/>
          </a:xfrm>
          <a:solidFill>
            <a:srgbClr val="FFFADD"/>
          </a:solidFill>
          <a:ln w="2222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NORMAS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398699-8EF8-36DC-CDF4-4431C931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0CE4CA-7610-BEA4-EDD1-F69A536EC9C1}"/>
              </a:ext>
            </a:extLst>
          </p:cNvPr>
          <p:cNvSpPr txBox="1"/>
          <p:nvPr/>
        </p:nvSpPr>
        <p:spPr>
          <a:xfrm>
            <a:off x="6947555" y="875549"/>
            <a:ext cx="34784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CONSTITUCIONALES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LEGALES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REGLAMENTARIAS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NORMATIVA AUTÓMINA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NORMATIVA LOCAL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NORMATIVAS ESPECIALES (JUDICIAL,MILITAR…)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COSTUMBRE</a:t>
            </a:r>
            <a:endParaRPr lang="en-US" sz="1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261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Marcador de contenido 5" descr="Texto&#10;&#10;Descripción generada automáticamente">
            <a:extLst>
              <a:ext uri="{FF2B5EF4-FFF2-40B4-BE49-F238E27FC236}">
                <a16:creationId xmlns:a16="http://schemas.microsoft.com/office/drawing/2014/main" id="{69D4C1A2-79CF-A99F-8CD1-65B6501DDF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r="-1" b="309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AABC37B-A57C-059D-2C7A-B33BD7B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FORMAS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510A23-0AA7-2603-D2C6-B06DD3A3C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16" y="2285994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TODO EL CONJUNTO DE FORMALIDADES QUE CONSTITUYEN EL CEREMONIAL O LOS ACTOS QUE ACOMPAÑAN A LO QUE CONSIDERAMOS IMPORTANTE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C0CF60-1CB8-6FB3-D1B3-73AB41A6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236712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BC37B-A57C-059D-2C7A-B33BD7B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43" y="934063"/>
            <a:ext cx="3855514" cy="4486350"/>
          </a:xfrm>
          <a:solidFill>
            <a:srgbClr val="FFFADD"/>
          </a:solidFill>
          <a:ln w="2222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IDEA  EN LA 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ACTUALIDAD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9A9C8E3-F929-D09A-00A3-0E06E71F2C77}"/>
              </a:ext>
            </a:extLst>
          </p:cNvPr>
          <p:cNvSpPr txBox="1"/>
          <p:nvPr/>
        </p:nvSpPr>
        <p:spPr>
          <a:xfrm>
            <a:off x="5292989" y="1999291"/>
            <a:ext cx="4696585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FORMAS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PRODUCCIÓN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COMUNICACIÓN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246276-FC59-C64F-3D96-E4ABFDEC3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445763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44B42-7F47-F563-1A2E-EE4AAD61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INTERDISCIPLINARIEDAD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523DCD-2D97-26DF-6573-01640E332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s-ES" dirty="0"/>
              <a:t>EL PROTOCOLO ES EVIDENTEMENTE UNA ACTIVIDAD QUE SE NUTRE DE OTRAS MUCHAS DISCIPLINAS. </a:t>
            </a:r>
          </a:p>
          <a:p>
            <a:endParaRPr lang="es-ES" dirty="0"/>
          </a:p>
          <a:p>
            <a:r>
              <a:rPr lang="es-ES" dirty="0"/>
              <a:t>Y DIGO DE OTRAS, PORQUE EN SÍ, EL PROTOCOLO Y LA ORGANIZACIÓN DE ACTOS ES YA UN GRADO ACADÉMICO Y LA CIENCIA VA NUTRIÉNDOSE POCO A POCO DE APORTACÍONES PROPIAS Y ESPECÍFICAS. </a:t>
            </a:r>
          </a:p>
          <a:p>
            <a:r>
              <a:rPr lang="es-ES" dirty="0"/>
              <a:t>DEL VACÍO SE PASÓ A MULTITUD DE PUBLICACIONES Y TESIS DOCTORALES.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28E00C-BE88-5E56-F519-67D64391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73970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5D46-BE7E-304F-D97E-6F22FBD9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IDEAS ERRÓNEAS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58E13-EFC8-9E69-59B9-C35327FFC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TiemposText"/>
              </a:rPr>
              <a:t>En el diario 	“LA VANGUARDIA”</a:t>
            </a:r>
          </a:p>
          <a:p>
            <a:r>
              <a:rPr lang="es-ES" b="0" i="0" dirty="0">
                <a:solidFill>
                  <a:srgbClr val="222222"/>
                </a:solidFill>
                <a:effectLst/>
                <a:latin typeface="TiemposText"/>
              </a:rPr>
              <a:t>Edición digital del 30 de septiembre.</a:t>
            </a:r>
          </a:p>
          <a:p>
            <a:pPr algn="l"/>
            <a:r>
              <a:rPr lang="es-ES" b="1" i="0" dirty="0">
                <a:solidFill>
                  <a:srgbClr val="222222"/>
                </a:solidFill>
                <a:effectLst/>
                <a:latin typeface="TiemposHeadline"/>
              </a:rPr>
              <a:t>Aprende el protocolo y servicio en la mesa</a:t>
            </a:r>
          </a:p>
          <a:p>
            <a:pPr algn="l"/>
            <a:br>
              <a:rPr lang="es-ES" b="0" i="0" dirty="0">
                <a:solidFill>
                  <a:srgbClr val="212529"/>
                </a:solidFill>
                <a:effectLst/>
                <a:latin typeface="TiemposText"/>
              </a:rPr>
            </a:br>
            <a:r>
              <a:rPr lang="es-ES" b="0" i="0" dirty="0">
                <a:solidFill>
                  <a:srgbClr val="888888"/>
                </a:solidFill>
                <a:effectLst/>
                <a:latin typeface="TiemposHeadline"/>
              </a:rPr>
              <a:t>Hay toda una serie de normas a seguir, como la disposición de los cubiertos o cómo hay que servir los platos</a:t>
            </a:r>
          </a:p>
          <a:p>
            <a:endParaRPr lang="es-ES" b="0" i="0" dirty="0">
              <a:solidFill>
                <a:srgbClr val="222222"/>
              </a:solidFill>
              <a:effectLst/>
              <a:latin typeface="TiemposText"/>
            </a:endParaRPr>
          </a:p>
          <a:p>
            <a:r>
              <a:rPr lang="es-ES" dirty="0">
                <a:solidFill>
                  <a:srgbClr val="222222"/>
                </a:solidFill>
                <a:latin typeface="TiemposText"/>
              </a:rPr>
              <a:t>E</a:t>
            </a:r>
            <a:r>
              <a:rPr lang="es-ES" b="0" i="0" dirty="0">
                <a:solidFill>
                  <a:srgbClr val="222222"/>
                </a:solidFill>
                <a:effectLst/>
                <a:latin typeface="TiemposText"/>
              </a:rPr>
              <a:t>l protocolo es un conjunto de normas que se practican para que el servicio en la mesa de comidas y bebidas sea lo más placentero posible para el comensal.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163742-4163-2289-00E8-48870F99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332882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15B9C-40C3-31ED-9509-C4171999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303"/>
            <a:ext cx="10515600" cy="5507660"/>
          </a:xfrm>
        </p:spPr>
        <p:txBody>
          <a:bodyPr>
            <a:normAutofit/>
          </a:bodyPr>
          <a:lstStyle/>
          <a:p>
            <a:pPr algn="ctr"/>
            <a:r>
              <a:rPr lang="es-ES" sz="4000" dirty="0">
                <a:solidFill>
                  <a:srgbClr val="C00000"/>
                </a:solidFill>
              </a:rPr>
              <a:t>HABLAR DE TRES ORDENACIONES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1BDC821-45A4-E851-9DFC-C5F3D5087672}"/>
              </a:ext>
            </a:extLst>
          </p:cNvPr>
          <p:cNvSpPr/>
          <p:nvPr/>
        </p:nvSpPr>
        <p:spPr>
          <a:xfrm>
            <a:off x="8529962" y="2460396"/>
            <a:ext cx="2550459" cy="2425368"/>
          </a:xfrm>
          <a:prstGeom prst="ellipse">
            <a:avLst/>
          </a:prstGeom>
          <a:solidFill>
            <a:srgbClr val="FFFAD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PERSONAS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8A7E6E3-7434-A2BC-B844-024192E82D9D}"/>
              </a:ext>
            </a:extLst>
          </p:cNvPr>
          <p:cNvSpPr/>
          <p:nvPr/>
        </p:nvSpPr>
        <p:spPr>
          <a:xfrm>
            <a:off x="4566384" y="2460396"/>
            <a:ext cx="2550459" cy="2425368"/>
          </a:xfrm>
          <a:prstGeom prst="ellipse">
            <a:avLst/>
          </a:prstGeom>
          <a:solidFill>
            <a:srgbClr val="FFFAD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TIEMPO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2AF56F2-AD2B-C84E-D89F-344E041A529C}"/>
              </a:ext>
            </a:extLst>
          </p:cNvPr>
          <p:cNvSpPr/>
          <p:nvPr/>
        </p:nvSpPr>
        <p:spPr>
          <a:xfrm>
            <a:off x="838200" y="2460396"/>
            <a:ext cx="2550459" cy="2425368"/>
          </a:xfrm>
          <a:prstGeom prst="ellipse">
            <a:avLst/>
          </a:prstGeom>
          <a:solidFill>
            <a:srgbClr val="FFFADD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ESPACIO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B3FEE2-97AD-97DB-F45D-6F1D9957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65548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2F7A2-73FD-B67A-0844-11F288FC1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ESPACIO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477E1-69A1-E91D-6FFD-0D5F682E4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LOCAL</a:t>
            </a:r>
          </a:p>
          <a:p>
            <a:r>
              <a:rPr lang="es-ES" dirty="0"/>
              <a:t>AFORO</a:t>
            </a:r>
          </a:p>
          <a:p>
            <a:r>
              <a:rPr lang="es-ES" dirty="0"/>
              <a:t>CONDICIONES</a:t>
            </a:r>
          </a:p>
          <a:p>
            <a:r>
              <a:rPr lang="es-ES" dirty="0"/>
              <a:t>VENTILACIÓN </a:t>
            </a:r>
          </a:p>
          <a:p>
            <a:r>
              <a:rPr lang="es-ES" dirty="0"/>
              <a:t>SONIDOS</a:t>
            </a:r>
          </a:p>
          <a:p>
            <a:r>
              <a:rPr lang="es-ES" dirty="0"/>
              <a:t>MODIFICABLE O NO.</a:t>
            </a:r>
          </a:p>
          <a:p>
            <a:r>
              <a:rPr lang="es-ES" dirty="0"/>
              <a:t>ARQUITECTURAS EFÍMERAS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BBF2A5-959C-DA3D-F00B-DFF2145E4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2551932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233F5-19FC-0AB9-4F90-D9D51D4A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CODIGOS PROXÉMICOS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2988C8-A371-AB4B-A3B9-490A9CF71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" dirty="0"/>
          </a:p>
          <a:p>
            <a:r>
              <a:rPr lang="es-ES" dirty="0"/>
              <a:t>BINOMIOS</a:t>
            </a:r>
          </a:p>
          <a:p>
            <a:r>
              <a:rPr lang="es-ES" dirty="0"/>
              <a:t>DERECHA - IZQUIERDA</a:t>
            </a:r>
          </a:p>
          <a:p>
            <a:r>
              <a:rPr lang="es-ES" dirty="0"/>
              <a:t>CENTRO – PERIFERÍA</a:t>
            </a:r>
          </a:p>
          <a:p>
            <a:r>
              <a:rPr lang="es-ES" dirty="0"/>
              <a:t>ARRIBA – ABAJO</a:t>
            </a:r>
          </a:p>
          <a:p>
            <a:r>
              <a:rPr lang="es-ES" dirty="0"/>
              <a:t>DELANTE – DETRÁS</a:t>
            </a:r>
          </a:p>
          <a:p>
            <a:r>
              <a:rPr lang="es-ES" dirty="0"/>
              <a:t>ALTO – BAJO</a:t>
            </a:r>
          </a:p>
          <a:p>
            <a:r>
              <a:rPr lang="es-ES" dirty="0"/>
              <a:t>DE PIE – SENTADO</a:t>
            </a:r>
          </a:p>
          <a:p>
            <a:r>
              <a:rPr lang="es-ES" dirty="0"/>
              <a:t>MAYÚSCULAS - MINUSCULAS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719F9B-913C-9201-9F23-A8FC8B75C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227375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exto, Carta&#10;&#10;Descripción generada automáticamente">
            <a:extLst>
              <a:ext uri="{FF2B5EF4-FFF2-40B4-BE49-F238E27FC236}">
                <a16:creationId xmlns:a16="http://schemas.microsoft.com/office/drawing/2014/main" id="{1B685F59-BCE5-BB39-1795-3B158C13B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691" y="1317812"/>
            <a:ext cx="7192180" cy="5003510"/>
          </a:xfr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953756DB-01B0-7FFE-95EA-9E118183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1899751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BC37B-A57C-059D-2C7A-B33BD7B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7396"/>
            <a:ext cx="4114800" cy="4623207"/>
          </a:xfrm>
          <a:solidFill>
            <a:srgbClr val="FFFADD"/>
          </a:solidFill>
          <a:ln w="2222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</a:rPr>
              <a:t>¿QUÉ ES EL PROTOCOLO?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9DBA3D96-5DDC-FF4B-32D4-8BB9372785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6076" y="866584"/>
          <a:ext cx="6343593" cy="583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335707-8005-3382-7545-3E3B55A6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DAAD435-15E5-3CF3-D819-99D5407A0D89}"/>
              </a:ext>
            </a:extLst>
          </p:cNvPr>
          <p:cNvSpPr txBox="1"/>
          <p:nvPr/>
        </p:nvSpPr>
        <p:spPr>
          <a:xfrm>
            <a:off x="5268304" y="1140921"/>
            <a:ext cx="63435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SERIE ORDENADA DE DOCUMENTOS (NOTARIALES)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ACTAS RELATIVAS A ACUERDOS  DIPLOMÁTICOS ( KIOTO)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SECUENCIA DETALLADA  DE PROCESOS DE </a:t>
            </a:r>
            <a:r>
              <a:rPr lang="es-ES" sz="1800" kern="1200">
                <a:solidFill>
                  <a:srgbClr val="FF0000"/>
                </a:solidFill>
              </a:rPr>
              <a:t>ACTUACIÓN (SINIESTRO</a:t>
            </a:r>
            <a:r>
              <a:rPr lang="es-ES" sz="1800" kern="1200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REGLAS ESTABLECIDAS EN UN PROCESO CIENTÍFICO,TÉCNICO..(http)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REGLAS ESTABLECIDAS POR NORMA O COSTUMBRE PARA CEREMONIAS Y ACTOS OFICIALES O SOLEMNES</a:t>
            </a:r>
            <a:endParaRPr lang="en-US" sz="1800" kern="1200" dirty="0">
              <a:solidFill>
                <a:srgbClr val="FF0000"/>
              </a:solidFill>
            </a:endParaRPr>
          </a:p>
          <a:p>
            <a:endParaRPr lang="en-US" sz="1800" kern="1200" dirty="0"/>
          </a:p>
          <a:p>
            <a:endParaRPr lang="en-US" sz="1800" kern="1200" dirty="0"/>
          </a:p>
          <a:p>
            <a:endParaRPr lang="en-US" sz="1800" kern="1200" dirty="0"/>
          </a:p>
          <a:p>
            <a:endParaRPr lang="en-US" sz="1800" kern="1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28942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CE21CE78-2FD4-BCEF-B98B-1A791B707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34" y="1189130"/>
            <a:ext cx="6850653" cy="4808257"/>
          </a:xfrm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7EAE7526-C42D-1F52-B1BA-D5D59CE15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1228282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3" name="Picture 2" descr="C:\Users\rafael\Desktop\conferencia mutualidad\7.jpg">
            <a:extLst>
              <a:ext uri="{FF2B5EF4-FFF2-40B4-BE49-F238E27FC236}">
                <a16:creationId xmlns:a16="http://schemas.microsoft.com/office/drawing/2014/main" id="{0D61BBB8-03C5-213B-2F4E-17660243E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953" y="704011"/>
            <a:ext cx="7643360" cy="509615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3442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3" name="Picture 2" descr="C:\Users\rafael\Desktop\conferencia mutualidad\38.jpg">
            <a:extLst>
              <a:ext uri="{FF2B5EF4-FFF2-40B4-BE49-F238E27FC236}">
                <a16:creationId xmlns:a16="http://schemas.microsoft.com/office/drawing/2014/main" id="{843CDE63-9D91-E645-A8B1-9C0F8533C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814" y="642939"/>
            <a:ext cx="7843837" cy="51958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3" name="Picture 2" descr="C:\Users\rafael\Desktop\clases y curso\FOTOS ACTOS\12.jpg">
            <a:extLst>
              <a:ext uri="{FF2B5EF4-FFF2-40B4-BE49-F238E27FC236}">
                <a16:creationId xmlns:a16="http://schemas.microsoft.com/office/drawing/2014/main" id="{201992EA-4C41-F64A-5ACF-EEA73F733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344" y="505695"/>
            <a:ext cx="5015060" cy="584078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90702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3" name="Picture 2" descr="C:\Users\rafael\Desktop\clases y curso\FOTOS ACTOS\10.jpg">
            <a:extLst>
              <a:ext uri="{FF2B5EF4-FFF2-40B4-BE49-F238E27FC236}">
                <a16:creationId xmlns:a16="http://schemas.microsoft.com/office/drawing/2014/main" id="{54828E1D-7584-7D39-0397-489EEC1F5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12" y="797837"/>
            <a:ext cx="8512404" cy="52623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57993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3" name="Picture 2" descr="C:\Users\rafael\Desktop\clases y curso\FOTOS ACTOS\32.jpg">
            <a:extLst>
              <a:ext uri="{FF2B5EF4-FFF2-40B4-BE49-F238E27FC236}">
                <a16:creationId xmlns:a16="http://schemas.microsoft.com/office/drawing/2014/main" id="{BAD383EB-7D5F-D33F-FDEA-CF7DDD8F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655" y="647216"/>
            <a:ext cx="8323868" cy="52982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81493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3" name="Picture 2" descr="C:\Users\rafael\Desktop\clases y curso\FOTOS ACTOS\57.jpg">
            <a:extLst>
              <a:ext uri="{FF2B5EF4-FFF2-40B4-BE49-F238E27FC236}">
                <a16:creationId xmlns:a16="http://schemas.microsoft.com/office/drawing/2014/main" id="{158C89DC-C734-4670-9A2B-225A4F48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860" y="694961"/>
            <a:ext cx="8031637" cy="530976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78906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3" name="Picture 2" descr="C:\Users\rafael\Desktop\grado arrepentimiento.jpg">
            <a:extLst>
              <a:ext uri="{FF2B5EF4-FFF2-40B4-BE49-F238E27FC236}">
                <a16:creationId xmlns:a16="http://schemas.microsoft.com/office/drawing/2014/main" id="{D963B02E-FE39-2442-BDEB-7701DC4D1D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9751" y="785813"/>
            <a:ext cx="8493125" cy="485775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95694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4" name="Picture 2" descr="C:\Users\rafael\Desktop\conferencia mutualidad\foto_organigrama_esquema[1].jpg">
            <a:extLst>
              <a:ext uri="{FF2B5EF4-FFF2-40B4-BE49-F238E27FC236}">
                <a16:creationId xmlns:a16="http://schemas.microsoft.com/office/drawing/2014/main" id="{34DD578A-A60C-E2B7-7CBF-E5A30E3F1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839789"/>
            <a:ext cx="4889500" cy="53038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8601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6F6FB60E-A60D-7EE3-8E3D-44A11627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281" y="1166018"/>
            <a:ext cx="6889607" cy="48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1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rafael\Pictures\autonomias.jp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1150" y="357189"/>
            <a:ext cx="6102350" cy="5768975"/>
          </a:xfrm>
          <a:ln/>
        </p:spPr>
      </p:pic>
      <p:sp>
        <p:nvSpPr>
          <p:cNvPr id="6147" name="5 Título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br>
              <a:rPr lang="es-ES" dirty="0"/>
            </a:br>
            <a:endParaRPr lang="es-ES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71539C2-54FB-7973-2961-EF4466D4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1764DC9A-B9CA-0529-3663-6854B43A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17D75012-72CE-0D5E-36AC-296113EA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636" y="860612"/>
            <a:ext cx="7538988" cy="546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31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CA6C6-C66D-C759-CDF4-AF380B20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INFLUENCIA DE LA LENGUA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A0B663-7C32-51FA-EDD0-6E384FBD1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POR EJEMPLO</a:t>
            </a:r>
          </a:p>
          <a:p>
            <a:r>
              <a:rPr lang="es-ES" dirty="0"/>
              <a:t>¿QUÉ VALORAMOS MÁS UN PISO CENTRICO O UNO EN LAS AFUERAS?</a:t>
            </a:r>
          </a:p>
          <a:p>
            <a:r>
              <a:rPr lang="es-ES" dirty="0"/>
              <a:t>¿QUÉ SIGNIFICA LO DERECHO?</a:t>
            </a:r>
          </a:p>
          <a:p>
            <a:r>
              <a:rPr lang="es-ES" dirty="0"/>
              <a:t>¿QUÉ ES LO SINIESTRO?</a:t>
            </a:r>
          </a:p>
          <a:p>
            <a:r>
              <a:rPr lang="es-ES" dirty="0"/>
              <a:t>¿TIENEN LOS SENTIDOS ESTATURA?</a:t>
            </a:r>
          </a:p>
          <a:p>
            <a:r>
              <a:rPr lang="es-ES" dirty="0"/>
              <a:t>EN PROTOCOLO: LA DERECHA Y LA IZQUIERDA. GENERAL Y ESPECIAL</a:t>
            </a:r>
          </a:p>
          <a:p>
            <a:r>
              <a:rPr lang="es-ES" dirty="0"/>
              <a:t>PÚBLICO - PRIVADO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FB891F-3C85-FDE6-5A50-6639CD20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1974460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50374-D542-AF89-105C-D29C9A40D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TIEMPOS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89E2-2D65-F114-5A17-DAB6F27D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CON ESTO ME  REFIERO A LA ORDENACIÓN SECUENCIAL DEL ACTO</a:t>
            </a:r>
          </a:p>
          <a:p>
            <a:r>
              <a:rPr lang="es-ES" dirty="0"/>
              <a:t>LLEGADAS</a:t>
            </a:r>
          </a:p>
          <a:p>
            <a:r>
              <a:rPr lang="es-ES" dirty="0"/>
              <a:t>DESPEDIDAS</a:t>
            </a:r>
          </a:p>
          <a:p>
            <a:r>
              <a:rPr lang="es-ES" dirty="0"/>
              <a:t>MEDIMOS TIEMPOS EN  LOS ITINERARIOS</a:t>
            </a:r>
          </a:p>
          <a:p>
            <a:r>
              <a:rPr lang="es-ES" dirty="0"/>
              <a:t>LINEAS DE SALUDO</a:t>
            </a:r>
          </a:p>
          <a:p>
            <a:r>
              <a:rPr lang="es-ES" dirty="0"/>
              <a:t>ORDEN DE INTERVENCIONES</a:t>
            </a:r>
          </a:p>
          <a:p>
            <a:r>
              <a:rPr lang="es-ES" dirty="0"/>
              <a:t>MOVIMIENTOS</a:t>
            </a:r>
          </a:p>
          <a:p>
            <a:r>
              <a:rPr lang="es-ES" dirty="0"/>
              <a:t>HIMNOS</a:t>
            </a:r>
          </a:p>
          <a:p>
            <a:r>
              <a:rPr lang="es-ES" dirty="0"/>
              <a:t>TODO EL DESARROLLO DEL ACTO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944EE7-915A-1922-4121-47B4268A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1530074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0B955-30CE-B185-0457-AFB2859E1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PERSONAS AUTORIDADES INSTITUCIONES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AA525-815B-0C22-F923-A074CF312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ES LO MÁS  LLAMATIVO PARA EL PÚBLICO EN GENERAL</a:t>
            </a:r>
          </a:p>
          <a:p>
            <a:r>
              <a:rPr lang="es-ES" dirty="0"/>
              <a:t>ME REFIERO A LA PRECEDENCIA</a:t>
            </a:r>
          </a:p>
          <a:p>
            <a:r>
              <a:rPr lang="es-ES" dirty="0"/>
              <a:t>EL ORDEN EN EL QUE SE SITÚAN LAS AUTORIDADES EN LA CELEBRACIÓN DE ACTOS PUBLICOS DE  CARÁCTER OFICIAL</a:t>
            </a:r>
          </a:p>
          <a:p>
            <a:r>
              <a:rPr lang="es-ES" dirty="0"/>
              <a:t>CONTEMPLADA EN EL REAL DECRETO 2099/1983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9395BD-E95B-CD7D-1409-C146DE74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2680945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915B9C-40C3-31ED-9509-C4171999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9303"/>
            <a:ext cx="10515600" cy="5507660"/>
          </a:xfrm>
        </p:spPr>
        <p:txBody>
          <a:bodyPr>
            <a:normAutofit/>
          </a:bodyPr>
          <a:lstStyle/>
          <a:p>
            <a:pPr algn="ctr"/>
            <a:endParaRPr lang="es-ES" sz="4000" dirty="0">
              <a:solidFill>
                <a:srgbClr val="C00000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1BDC821-45A4-E851-9DFC-C5F3D5087672}"/>
              </a:ext>
            </a:extLst>
          </p:cNvPr>
          <p:cNvSpPr/>
          <p:nvPr/>
        </p:nvSpPr>
        <p:spPr>
          <a:xfrm>
            <a:off x="8501682" y="2460396"/>
            <a:ext cx="2550459" cy="2425368"/>
          </a:xfrm>
          <a:prstGeom prst="ellipse">
            <a:avLst/>
          </a:prstGeom>
          <a:solidFill>
            <a:srgbClr val="FFFA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XXXX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F8A7E6E3-7434-A2BC-B844-024192E82D9D}"/>
              </a:ext>
            </a:extLst>
          </p:cNvPr>
          <p:cNvSpPr/>
          <p:nvPr/>
        </p:nvSpPr>
        <p:spPr>
          <a:xfrm>
            <a:off x="4566384" y="2460396"/>
            <a:ext cx="2550459" cy="2425368"/>
          </a:xfrm>
          <a:prstGeom prst="ellipse">
            <a:avLst/>
          </a:prstGeom>
          <a:solidFill>
            <a:srgbClr val="FFFA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XXXX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2AF56F2-AD2B-C84E-D89F-344E041A529C}"/>
              </a:ext>
            </a:extLst>
          </p:cNvPr>
          <p:cNvSpPr/>
          <p:nvPr/>
        </p:nvSpPr>
        <p:spPr>
          <a:xfrm>
            <a:off x="838200" y="2460396"/>
            <a:ext cx="2550459" cy="2425368"/>
          </a:xfrm>
          <a:prstGeom prst="ellipse">
            <a:avLst/>
          </a:prstGeom>
          <a:solidFill>
            <a:srgbClr val="FFFAD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XXXX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D1E577-BB81-2704-701D-D82F01A5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384730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fael\Desktop\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9" y="233363"/>
            <a:ext cx="6643687" cy="60753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9408189-AB9F-05BD-94CC-159700E8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fael\Desktop\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357188"/>
            <a:ext cx="4940300" cy="6081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EC07207-EDC9-999D-42F4-CB235562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r>
              <a:rPr lang="es-ES"/>
              <a:t>RAFAEL VIDAL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BC37B-A57C-059D-2C7A-B33BD7B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07" y="1117396"/>
            <a:ext cx="4114800" cy="4623207"/>
          </a:xfrm>
          <a:solidFill>
            <a:srgbClr val="FFFADD"/>
          </a:solidFill>
          <a:ln w="2222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 EL CONJUNTO DE TODAS ELLAS SUBYACE LA  IDEA DE ORDEN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9DBA3D96-5DDC-FF4B-32D4-8BB9372785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26076" y="866584"/>
          <a:ext cx="6343593" cy="583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335707-8005-3382-7545-3E3B55A6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8F5D9F1-74C3-FB1B-6233-5F6967519BEA}"/>
              </a:ext>
            </a:extLst>
          </p:cNvPr>
          <p:cNvSpPr txBox="1"/>
          <p:nvPr/>
        </p:nvSpPr>
        <p:spPr>
          <a:xfrm>
            <a:off x="6095999" y="1422765"/>
            <a:ext cx="50736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S</a:t>
            </a:r>
            <a:r>
              <a:rPr lang="es-ES" sz="1800" dirty="0">
                <a:solidFill>
                  <a:srgbClr val="FF0000"/>
                </a:solidFill>
              </a:rPr>
              <a:t>Í</a:t>
            </a:r>
            <a:r>
              <a:rPr lang="es-ES" sz="1800" kern="1200" dirty="0">
                <a:solidFill>
                  <a:srgbClr val="FF0000"/>
                </a:solidFill>
              </a:rPr>
              <a:t>MBOLOS (BANDERAS, ESCUDOS , HIMNOS)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FF0000"/>
                </a:solidFill>
              </a:rPr>
              <a:t>ORDEN DE INTERVENCIONES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PRECEDENCIAS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ESPACIOS  (ARQUITECTURAS EFÍMERAS)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sz="1800" kern="1200" dirty="0">
                <a:solidFill>
                  <a:srgbClr val="FF0000"/>
                </a:solidFill>
              </a:rPr>
              <a:t>CUALQUIER OTRA COSA ( PLATOS, CUBIERTOS, COPAS…)</a:t>
            </a:r>
            <a:endParaRPr lang="en-US" sz="1800" kern="1200" dirty="0">
              <a:solidFill>
                <a:srgbClr val="FF0000"/>
              </a:solidFill>
            </a:endParaRPr>
          </a:p>
          <a:p>
            <a:endParaRPr lang="en-US" sz="1800" kern="1200" dirty="0"/>
          </a:p>
          <a:p>
            <a:endParaRPr lang="en-US" sz="1800" kern="1200" dirty="0"/>
          </a:p>
          <a:p>
            <a:endParaRPr lang="en-US" sz="1800" dirty="0">
              <a:solidFill>
                <a:srgbClr val="C00000"/>
              </a:solidFill>
            </a:endParaRPr>
          </a:p>
          <a:p>
            <a:endParaRPr lang="en-US" sz="1800" kern="12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355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8FA52-B8CB-4037-A2DF-7E619909D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C00000"/>
                </a:solidFill>
              </a:rPr>
              <a:t>UN POCO DE HISTORIA SOBRE LA EVOLUCIÓN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C30C43-A75F-E8DF-DFE2-6D699155E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ACABO DE PRESENTAR UNA PONENCIA EN UN CONGRESO INTERNACIONAL  QUE TUVO POR TÍTULO :</a:t>
            </a:r>
          </a:p>
          <a:p>
            <a:r>
              <a:rPr lang="es-ES" dirty="0"/>
              <a:t>PREFERENCIAS Y ETIQUETA, EN DICTÁMENES DEL CONSEJO DE ESTADO.</a:t>
            </a:r>
          </a:p>
          <a:p>
            <a:r>
              <a:rPr lang="es-ES" dirty="0"/>
              <a:t>EL PROTOCOLO COMO CEREMONIAS O RITUALES ORDENADOS EXISTIÓ SIEMPRE, PERO CON DENOMINACIONES DIVERAS.</a:t>
            </a:r>
          </a:p>
          <a:p>
            <a:r>
              <a:rPr lang="es-ES" dirty="0">
                <a:solidFill>
                  <a:srgbClr val="C00000"/>
                </a:solidFill>
              </a:rPr>
              <a:t>PREFERENCIA ES LA PRECEDENCIA</a:t>
            </a:r>
          </a:p>
          <a:p>
            <a:r>
              <a:rPr lang="es-ES" dirty="0">
                <a:solidFill>
                  <a:srgbClr val="C00000"/>
                </a:solidFill>
              </a:rPr>
              <a:t>ETIQUETA ES LA CUESTIÓN PROTOCOLARIA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A1B562-0DBE-39B4-35C7-65A1324F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4263016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25E426-C9EB-47AC-3C04-729BE4CE3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998"/>
            <a:ext cx="10515600" cy="5403965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ACEPCIÓN DE PROTOCOLO COMO NORMA O COSTUMBRE QUE REGULA LA ORGANIZACIÓN  DE ACTOS, APARECE POR PRIMERA VEZ EN LA EDICIÓN DEL DICCIONARIO DE LA RAE A PRINCIPIOS DEL  XX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SE LIMITABA A CIRCUNSCRIBIRLA A CEREMONIAS DIPLOMÁTICAS O PALATINAS. COMO SI FUERA DEL AMBITO DIPLOMÁTICO O DE LOS PALACIOS NO HUBIESE PROTOCOLO ALGUNO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COSTÓ TIEMPO E INSISTENCIA EN QUE CAMBIASEN EL SIGNIFICADO AL QUE FIGURA EN LA ÚLTIMA EDICIÓN DEL DICCIONARIO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542455-16BD-EC68-E62C-E91C27C4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210097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BC37B-A57C-059D-2C7A-B33BD7B2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3" y="766683"/>
            <a:ext cx="3658260" cy="4521755"/>
          </a:xfrm>
          <a:solidFill>
            <a:srgbClr val="FFFADD"/>
          </a:solidFill>
          <a:ln w="22225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s-ES" sz="3200" dirty="0">
                <a:solidFill>
                  <a:srgbClr val="FF0000"/>
                </a:solidFill>
              </a:rPr>
              <a:t>EL CAMINO AL CONCEPTO ACTUAL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90E232-39FF-7AC6-000F-A34ACDFA8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26" y="1379425"/>
            <a:ext cx="6288741" cy="5638831"/>
          </a:xfrm>
        </p:spPr>
        <p:txBody>
          <a:bodyPr/>
          <a:lstStyle/>
          <a:p>
            <a:r>
              <a:rPr lang="es-ES" dirty="0"/>
              <a:t>NORMAS DE LA CORTE</a:t>
            </a:r>
          </a:p>
          <a:p>
            <a:endParaRPr lang="es-ES" dirty="0"/>
          </a:p>
          <a:p>
            <a:r>
              <a:rPr lang="es-ES" dirty="0"/>
              <a:t>NORMAS DE LA CORTE Y DE LA ACTIVIDAD DIPLOMÁTICA</a:t>
            </a:r>
          </a:p>
          <a:p>
            <a:endParaRPr lang="es-ES" dirty="0"/>
          </a:p>
          <a:p>
            <a:r>
              <a:rPr lang="es-ES" dirty="0"/>
              <a:t>NORMAS DE ACTOS OFICIALES Y SOLEMNES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47E341-3557-8621-150B-12EB89C2D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RAFAEL VIDAL</a:t>
            </a:r>
          </a:p>
        </p:txBody>
      </p:sp>
    </p:spTree>
    <p:extLst>
      <p:ext uri="{BB962C8B-B14F-4D97-AF65-F5344CB8AC3E}">
        <p14:creationId xmlns:p14="http://schemas.microsoft.com/office/powerpoint/2010/main" val="12501787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Tema de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D151F66AEC8304DA9628B07D3297987" ma:contentTypeVersion="3" ma:contentTypeDescription="Crear nuevo documento." ma:contentTypeScope="" ma:versionID="70db1b01a52f66d63d2accdd86c908e8">
  <xsd:schema xmlns:xsd="http://www.w3.org/2001/XMLSchema" xmlns:xs="http://www.w3.org/2001/XMLSchema" xmlns:p="http://schemas.microsoft.com/office/2006/metadata/properties" xmlns:ns3="889ec031-6f28-42b1-a0b9-9cd4c6e2dbd2" targetNamespace="http://schemas.microsoft.com/office/2006/metadata/properties" ma:root="true" ma:fieldsID="2cbad49473589fec3962a65e78097beb" ns3:_="">
    <xsd:import namespace="889ec031-6f28-42b1-a0b9-9cd4c6e2db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ec031-6f28-42b1-a0b9-9cd4c6e2d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7E4141-88BA-4B3F-98A1-9E8CD2531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ec031-6f28-42b1-a0b9-9cd4c6e2d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0E51A5-7EC7-43D0-A066-CC6CFA915A78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889ec031-6f28-42b1-a0b9-9cd4c6e2dbd2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6CE89A9-F0BF-4B33-91B8-94EDEFF388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323</TotalTime>
  <Words>688</Words>
  <Application>Microsoft Office PowerPoint</Application>
  <PresentationFormat>Panorámica</PresentationFormat>
  <Paragraphs>152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TiemposHeadline</vt:lpstr>
      <vt:lpstr>TiemposText</vt:lpstr>
      <vt:lpstr>Tema de Office</vt:lpstr>
      <vt:lpstr>1_Tema de Office</vt:lpstr>
      <vt:lpstr>NORMATIVA PROTOCOLARIA</vt:lpstr>
      <vt:lpstr>¿QUÉ ES EL PROTOCOLO?</vt:lpstr>
      <vt:lpstr> </vt:lpstr>
      <vt:lpstr>Presentación de PowerPoint</vt:lpstr>
      <vt:lpstr>Presentación de PowerPoint</vt:lpstr>
      <vt:lpstr>EN EL CONJUNTO DE TODAS ELLAS SUBYACE LA  IDEA DE ORDEN</vt:lpstr>
      <vt:lpstr>UN POCO DE HISTORIA SOBRE LA EVOLUCIÓN</vt:lpstr>
      <vt:lpstr>Presentación de PowerPoint</vt:lpstr>
      <vt:lpstr>EL CAMINO AL CONCEPTO ACTUAL</vt:lpstr>
      <vt:lpstr>Presentación de PowerPoint</vt:lpstr>
      <vt:lpstr>NORMAS</vt:lpstr>
      <vt:lpstr>FORMAS</vt:lpstr>
      <vt:lpstr>IDEA  EN LA ACTUALIDAD</vt:lpstr>
      <vt:lpstr>INTERDISCIPLINARIEDAD</vt:lpstr>
      <vt:lpstr>IDEAS ERRÓNEAS</vt:lpstr>
      <vt:lpstr>Presentación de PowerPoint</vt:lpstr>
      <vt:lpstr>ESPACIO</vt:lpstr>
      <vt:lpstr>CODIGOS PROXÉMICOS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INFLUENCIA DE LA LENGUA</vt:lpstr>
      <vt:lpstr>TIEMPOS</vt:lpstr>
      <vt:lpstr>PERSONAS AUTORIDADES INSTITUCIONES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NORMATIVA PROTOCOLARIA</dc:title>
  <dc:creator>Rafael</dc:creator>
  <cp:lastModifiedBy>Rafael</cp:lastModifiedBy>
  <cp:revision>65</cp:revision>
  <dcterms:created xsi:type="dcterms:W3CDTF">2023-09-26T11:42:09Z</dcterms:created>
  <dcterms:modified xsi:type="dcterms:W3CDTF">2023-10-01T19:23:30Z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0x0101002D151F66AEC8304DA9628B07D3297987</vt:lpwstr>
  </property>
</Properties>
</file>